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4"/>
  </p:notesMasterIdLst>
  <p:sldIdLst>
    <p:sldId id="256" r:id="rId2"/>
    <p:sldId id="258" r:id="rId3"/>
    <p:sldId id="260" r:id="rId4"/>
    <p:sldId id="282" r:id="rId5"/>
    <p:sldId id="284" r:id="rId6"/>
    <p:sldId id="283" r:id="rId7"/>
    <p:sldId id="268" r:id="rId8"/>
    <p:sldId id="271" r:id="rId9"/>
    <p:sldId id="278" r:id="rId10"/>
    <p:sldId id="279" r:id="rId11"/>
    <p:sldId id="280" r:id="rId12"/>
    <p:sldId id="287" r:id="rId13"/>
    <p:sldId id="262" r:id="rId14"/>
    <p:sldId id="267" r:id="rId15"/>
    <p:sldId id="269" r:id="rId16"/>
    <p:sldId id="281" r:id="rId17"/>
    <p:sldId id="276" r:id="rId18"/>
    <p:sldId id="274" r:id="rId19"/>
    <p:sldId id="275" r:id="rId20"/>
    <p:sldId id="286" r:id="rId21"/>
    <p:sldId id="285" r:id="rId22"/>
    <p:sldId id="263" r:id="rId23"/>
  </p:sldIdLst>
  <p:sldSz cx="12192000" cy="6858000"/>
  <p:notesSz cx="6794500" cy="9906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50" autoAdjust="0"/>
    <p:restoredTop sz="94660"/>
  </p:normalViewPr>
  <p:slideViewPr>
    <p:cSldViewPr snapToGrid="0">
      <p:cViewPr varScale="1">
        <p:scale>
          <a:sx n="76" d="100"/>
          <a:sy n="76" d="100"/>
        </p:scale>
        <p:origin x="58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B73C959A-2340-4629-9738-146DD069C26C}" type="datetimeFigureOut">
              <a:rPr lang="el-GR" smtClean="0"/>
              <a:t>23/5/2018</a:t>
            </a:fld>
            <a:endParaRPr lang="el-GR"/>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8A4A05BD-FB79-454B-A486-1F9AB6C3A387}" type="slidenum">
              <a:rPr lang="el-GR" smtClean="0"/>
              <a:t>‹#›</a:t>
            </a:fld>
            <a:endParaRPr lang="el-GR"/>
          </a:p>
        </p:txBody>
      </p:sp>
    </p:spTree>
    <p:extLst>
      <p:ext uri="{BB962C8B-B14F-4D97-AF65-F5344CB8AC3E}">
        <p14:creationId xmlns:p14="http://schemas.microsoft.com/office/powerpoint/2010/main" val="1883740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fld id="{8A4A05BD-FB79-454B-A486-1F9AB6C3A387}" type="slidenum">
              <a:rPr lang="el-GR" smtClean="0"/>
              <a:t>3</a:t>
            </a:fld>
            <a:endParaRPr lang="el-GR"/>
          </a:p>
        </p:txBody>
      </p:sp>
    </p:spTree>
    <p:extLst>
      <p:ext uri="{BB962C8B-B14F-4D97-AF65-F5344CB8AC3E}">
        <p14:creationId xmlns:p14="http://schemas.microsoft.com/office/powerpoint/2010/main" val="362486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1000">
              <a:schemeClr val="bg2">
                <a:tint val="97000"/>
                <a:hueMod val="92000"/>
                <a:satMod val="169000"/>
                <a:lumMod val="164000"/>
              </a:schemeClr>
            </a:gs>
            <a:gs pos="100000">
              <a:schemeClr val="bg2">
                <a:shade val="96000"/>
                <a:satMod val="120000"/>
                <a:lumMod val="90000"/>
              </a:schemeClr>
            </a:gs>
          </a:gsLst>
          <a:lin ang="6120000" scaled="1"/>
          <a:tileRect/>
        </a:gradFill>
        <a:effectLst/>
      </p:bgPr>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5/23/2018</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emf"/></Relationships>
</file>

<file path=ppt/slides/_rels/slide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marineronboard.files.wordpress.com/2015/05/bwmtimetable1.png" TargetMode="External"/><Relationship Id="rId5" Type="http://schemas.openxmlformats.org/officeDocument/2006/relationships/image" Target="../media/image4.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90000">
              <a:schemeClr val="bg2">
                <a:tint val="97000"/>
                <a:hueMod val="92000"/>
                <a:satMod val="169000"/>
                <a:lumMod val="164000"/>
              </a:schemeClr>
            </a:gs>
            <a:gs pos="100000">
              <a:schemeClr val="bg2">
                <a:shade val="96000"/>
                <a:satMod val="120000"/>
                <a:lumMod val="90000"/>
              </a:schemeClr>
            </a:gs>
          </a:gsLst>
          <a:lin ang="6120000" scaled="1"/>
          <a:tileRect/>
        </a:gradFill>
        <a:effectLst/>
      </p:bgPr>
    </p:bg>
    <p:spTree>
      <p:nvGrpSpPr>
        <p:cNvPr id="1" name=""/>
        <p:cNvGrpSpPr/>
        <p:nvPr/>
      </p:nvGrpSpPr>
      <p:grpSpPr>
        <a:xfrm>
          <a:off x="0" y="0"/>
          <a:ext cx="0" cy="0"/>
          <a:chOff x="0" y="0"/>
          <a:chExt cx="0" cy="0"/>
        </a:xfrm>
      </p:grpSpPr>
      <p:pic>
        <p:nvPicPr>
          <p:cNvPr id="7"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1999" cy="6881182"/>
          </a:xfrm>
          <a:prstGeom prst="rect">
            <a:avLst/>
          </a:prstGeom>
        </p:spPr>
      </p:pic>
      <p:sp>
        <p:nvSpPr>
          <p:cNvPr id="4" name="TextBox 3"/>
          <p:cNvSpPr txBox="1"/>
          <p:nvPr/>
        </p:nvSpPr>
        <p:spPr>
          <a:xfrm>
            <a:off x="4754880" y="3541888"/>
            <a:ext cx="7033481" cy="830997"/>
          </a:xfrm>
          <a:prstGeom prst="rect">
            <a:avLst/>
          </a:prstGeom>
          <a:noFill/>
        </p:spPr>
        <p:txBody>
          <a:bodyPr wrap="square" rtlCol="0">
            <a:spAutoFit/>
          </a:bodyPr>
          <a:lstStyle/>
          <a:p>
            <a:pPr algn="ctr"/>
            <a:r>
              <a:rPr lang="en-US" sz="2400" b="1" dirty="0">
                <a:solidFill>
                  <a:schemeClr val="bg1"/>
                </a:solidFill>
                <a:effectLst>
                  <a:outerShdw blurRad="38100" dist="38100" dir="2700000" algn="tl">
                    <a:srgbClr val="000000">
                      <a:alpha val="43137"/>
                    </a:srgbClr>
                  </a:outerShdw>
                </a:effectLst>
              </a:rPr>
              <a:t>Green Shipping in Europe and available </a:t>
            </a:r>
            <a:endParaRPr lang="en-US" sz="2400" b="1" dirty="0" smtClean="0">
              <a:solidFill>
                <a:schemeClr val="bg1"/>
              </a:solidFill>
              <a:effectLst>
                <a:outerShdw blurRad="38100" dist="38100" dir="2700000" algn="tl">
                  <a:srgbClr val="000000">
                    <a:alpha val="43137"/>
                  </a:srgbClr>
                </a:outerShdw>
              </a:effectLst>
            </a:endParaRPr>
          </a:p>
          <a:p>
            <a:pPr algn="ctr"/>
            <a:r>
              <a:rPr lang="en-US" sz="2400" b="1" dirty="0" smtClean="0">
                <a:solidFill>
                  <a:schemeClr val="bg1"/>
                </a:solidFill>
                <a:effectLst>
                  <a:outerShdw blurRad="38100" dist="38100" dir="2700000" algn="tl">
                    <a:srgbClr val="000000">
                      <a:alpha val="43137"/>
                    </a:srgbClr>
                  </a:outerShdw>
                </a:effectLst>
              </a:rPr>
              <a:t>Financing </a:t>
            </a:r>
            <a:r>
              <a:rPr lang="en-US" sz="2400" b="1" dirty="0">
                <a:solidFill>
                  <a:schemeClr val="bg1"/>
                </a:solidFill>
                <a:effectLst>
                  <a:outerShdw blurRad="38100" dist="38100" dir="2700000" algn="tl">
                    <a:srgbClr val="000000">
                      <a:alpha val="43137"/>
                    </a:srgbClr>
                  </a:outerShdw>
                </a:effectLst>
              </a:rPr>
              <a:t>Opportunities</a:t>
            </a:r>
            <a:endParaRPr lang="el-GR" sz="2400" b="1" dirty="0">
              <a:solidFill>
                <a:schemeClr val="bg1"/>
              </a:solidFill>
              <a:effectLst>
                <a:outerShdw blurRad="38100" dist="38100" dir="2700000" algn="tl">
                  <a:srgbClr val="000000">
                    <a:alpha val="43137"/>
                  </a:srgbClr>
                </a:outerShdw>
              </a:effectLst>
            </a:endParaRPr>
          </a:p>
        </p:txBody>
      </p:sp>
      <p:sp>
        <p:nvSpPr>
          <p:cNvPr id="2" name="TextBox 1"/>
          <p:cNvSpPr txBox="1"/>
          <p:nvPr/>
        </p:nvSpPr>
        <p:spPr>
          <a:xfrm>
            <a:off x="5303520" y="2489317"/>
            <a:ext cx="6594438" cy="830997"/>
          </a:xfrm>
          <a:prstGeom prst="rect">
            <a:avLst/>
          </a:prstGeom>
          <a:noFill/>
        </p:spPr>
        <p:txBody>
          <a:bodyPr wrap="square" rtlCol="0">
            <a:spAutoFit/>
          </a:bodyPr>
          <a:lstStyle/>
          <a:p>
            <a:r>
              <a:rPr lang="en-US" sz="2400" b="1" dirty="0" smtClean="0">
                <a:solidFill>
                  <a:schemeClr val="bg1"/>
                </a:solidFill>
                <a:effectLst>
                  <a:outerShdw blurRad="38100" dist="38100" dir="2700000" algn="tl">
                    <a:srgbClr val="000000">
                      <a:alpha val="43137"/>
                    </a:srgbClr>
                  </a:outerShdw>
                </a:effectLst>
              </a:rPr>
              <a:t>Apostolos </a:t>
            </a:r>
            <a:r>
              <a:rPr lang="en-US" sz="2400" b="1" dirty="0" err="1" smtClean="0">
                <a:solidFill>
                  <a:schemeClr val="bg1"/>
                </a:solidFill>
                <a:effectLst>
                  <a:outerShdw blurRad="38100" dist="38100" dir="2700000" algn="tl">
                    <a:srgbClr val="000000">
                      <a:alpha val="43137"/>
                    </a:srgbClr>
                  </a:outerShdw>
                </a:effectLst>
              </a:rPr>
              <a:t>Sigouras</a:t>
            </a:r>
            <a:r>
              <a:rPr lang="en-US" sz="2400" b="1" dirty="0" smtClean="0">
                <a:solidFill>
                  <a:schemeClr val="bg1"/>
                </a:solidFill>
                <a:effectLst>
                  <a:outerShdw blurRad="38100" dist="38100" dir="2700000" algn="tl">
                    <a:srgbClr val="000000">
                      <a:alpha val="43137"/>
                    </a:srgbClr>
                  </a:outerShdw>
                </a:effectLst>
              </a:rPr>
              <a:t> </a:t>
            </a:r>
          </a:p>
          <a:p>
            <a:r>
              <a:rPr lang="en-US" sz="2400" b="1" dirty="0" smtClean="0">
                <a:solidFill>
                  <a:schemeClr val="bg1"/>
                </a:solidFill>
                <a:effectLst>
                  <a:outerShdw blurRad="38100" dist="38100" dir="2700000" algn="tl">
                    <a:srgbClr val="000000">
                      <a:alpha val="43137"/>
                    </a:srgbClr>
                  </a:outerShdw>
                </a:effectLst>
              </a:rPr>
              <a:t>KPMG Project Leader,  ECOMASYN Director</a:t>
            </a:r>
            <a:endParaRPr lang="el-GR"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935544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2" name="Rectangle 1"/>
          <p:cNvSpPr/>
          <p:nvPr/>
        </p:nvSpPr>
        <p:spPr>
          <a:xfrm>
            <a:off x="837125" y="2245343"/>
            <a:ext cx="10612192" cy="4124206"/>
          </a:xfrm>
          <a:prstGeom prst="rect">
            <a:avLst/>
          </a:prstGeom>
        </p:spPr>
        <p:txBody>
          <a:bodyPr wrap="square">
            <a:spAutoFit/>
          </a:bodyPr>
          <a:lstStyle/>
          <a:p>
            <a:r>
              <a:rPr lang="en-US" sz="2400" b="1" dirty="0">
                <a:solidFill>
                  <a:schemeClr val="bg1"/>
                </a:solidFill>
                <a:effectLst>
                  <a:outerShdw blurRad="38100" dist="38100" dir="2700000" algn="tl">
                    <a:srgbClr val="000000">
                      <a:alpha val="43137"/>
                    </a:srgbClr>
                  </a:outerShdw>
                </a:effectLst>
              </a:rPr>
              <a:t>What Europe is doing…</a:t>
            </a:r>
          </a:p>
          <a:p>
            <a:endParaRPr lang="en-US" sz="1200" b="1" dirty="0">
              <a:solidFill>
                <a:schemeClr val="bg1"/>
              </a:solidFill>
              <a:effectLst>
                <a:outerShdw blurRad="38100" dist="38100" dir="2700000" algn="tl">
                  <a:srgbClr val="000000">
                    <a:alpha val="43137"/>
                  </a:srgbClr>
                </a:outerShdw>
              </a:effectLst>
            </a:endParaRPr>
          </a:p>
          <a:p>
            <a:r>
              <a:rPr lang="en-US" sz="2000" b="1" dirty="0">
                <a:solidFill>
                  <a:schemeClr val="bg1"/>
                </a:solidFill>
                <a:effectLst>
                  <a:outerShdw blurRad="38100" dist="38100" dir="2700000" algn="tl">
                    <a:srgbClr val="000000">
                      <a:alpha val="43137"/>
                    </a:srgbClr>
                  </a:outerShdw>
                </a:effectLst>
              </a:rPr>
              <a:t>The case of European Investment Bank (EIB) – Lending </a:t>
            </a:r>
            <a:r>
              <a:rPr lang="en-US" sz="2000" b="1" dirty="0" err="1">
                <a:solidFill>
                  <a:schemeClr val="bg1"/>
                </a:solidFill>
                <a:effectLst>
                  <a:outerShdw blurRad="38100" dist="38100" dir="2700000" algn="tl">
                    <a:srgbClr val="000000">
                      <a:alpha val="43137"/>
                    </a:srgbClr>
                  </a:outerShdw>
                </a:effectLst>
              </a:rPr>
              <a:t>Programmes</a:t>
            </a:r>
            <a:r>
              <a:rPr lang="en-US" sz="2000" b="1" dirty="0">
                <a:solidFill>
                  <a:schemeClr val="bg1"/>
                </a:solidFill>
                <a:effectLst>
                  <a:outerShdw blurRad="38100" dist="38100" dir="2700000" algn="tl">
                    <a:srgbClr val="000000">
                      <a:alpha val="43137"/>
                    </a:srgbClr>
                  </a:outerShdw>
                </a:effectLst>
              </a:rPr>
              <a:t> (cont.)</a:t>
            </a:r>
          </a:p>
          <a:p>
            <a:endParaRPr lang="en-US" sz="1400" b="1" dirty="0" smtClean="0">
              <a:solidFill>
                <a:schemeClr val="bg1"/>
              </a:solidFill>
              <a:latin typeface="Arial,sans-serif"/>
            </a:endParaRPr>
          </a:p>
          <a:p>
            <a:pPr>
              <a:lnSpc>
                <a:spcPct val="150000"/>
              </a:lnSpc>
            </a:pPr>
            <a:r>
              <a:rPr lang="en-US" sz="1600" b="1" dirty="0" smtClean="0">
                <a:solidFill>
                  <a:schemeClr val="bg1"/>
                </a:solidFill>
              </a:rPr>
              <a:t>Direct </a:t>
            </a:r>
            <a:r>
              <a:rPr lang="en-US" sz="1600" b="1" dirty="0">
                <a:solidFill>
                  <a:schemeClr val="bg1"/>
                </a:solidFill>
              </a:rPr>
              <a:t>lending for projects of min. EUR </a:t>
            </a:r>
            <a:r>
              <a:rPr lang="en-US" sz="1600" b="1" dirty="0" smtClean="0">
                <a:solidFill>
                  <a:schemeClr val="bg1"/>
                </a:solidFill>
              </a:rPr>
              <a:t>15m – EFSI supported</a:t>
            </a:r>
            <a:endParaRPr lang="en-US" sz="1600" b="1" dirty="0">
              <a:solidFill>
                <a:schemeClr val="bg1"/>
              </a:solidFill>
            </a:endParaRPr>
          </a:p>
          <a:p>
            <a:pPr lvl="1">
              <a:lnSpc>
                <a:spcPct val="150000"/>
              </a:lnSpc>
            </a:pPr>
            <a:r>
              <a:rPr lang="en-US" sz="1600" b="1" dirty="0">
                <a:solidFill>
                  <a:schemeClr val="bg1"/>
                </a:solidFill>
              </a:rPr>
              <a:t>General Characteristics:</a:t>
            </a:r>
          </a:p>
          <a:p>
            <a:pPr marL="1200150" lvl="2" indent="-285750">
              <a:lnSpc>
                <a:spcPct val="150000"/>
              </a:lnSpc>
              <a:buFont typeface="Arial" panose="020B0604020202020204" pitchFamily="34" charset="0"/>
              <a:buChar char="•"/>
            </a:pPr>
            <a:r>
              <a:rPr lang="en-US" sz="1600" b="1" dirty="0" smtClean="0">
                <a:solidFill>
                  <a:schemeClr val="bg1"/>
                </a:solidFill>
              </a:rPr>
              <a:t>EUR250 </a:t>
            </a:r>
            <a:r>
              <a:rPr lang="en-US" sz="1600" b="1" dirty="0">
                <a:solidFill>
                  <a:schemeClr val="bg1"/>
                </a:solidFill>
              </a:rPr>
              <a:t>million loan </a:t>
            </a:r>
            <a:r>
              <a:rPr lang="en-US" sz="1600" b="1" dirty="0" err="1" smtClean="0">
                <a:solidFill>
                  <a:schemeClr val="bg1"/>
                </a:solidFill>
              </a:rPr>
              <a:t>programme</a:t>
            </a:r>
            <a:endParaRPr lang="en-US" sz="1600" b="1" dirty="0">
              <a:solidFill>
                <a:schemeClr val="bg1"/>
              </a:solidFill>
            </a:endParaRPr>
          </a:p>
          <a:p>
            <a:pPr marL="1200150" lvl="2" indent="-285750">
              <a:lnSpc>
                <a:spcPct val="150000"/>
              </a:lnSpc>
              <a:buFont typeface="Arial" panose="020B0604020202020204" pitchFamily="34" charset="0"/>
              <a:buChar char="•"/>
            </a:pPr>
            <a:r>
              <a:rPr lang="en-US" sz="1600" b="1" dirty="0" smtClean="0">
                <a:solidFill>
                  <a:schemeClr val="bg1"/>
                </a:solidFill>
              </a:rPr>
              <a:t>Pilot </a:t>
            </a:r>
            <a:r>
              <a:rPr lang="en-US" sz="1600" b="1" dirty="0">
                <a:solidFill>
                  <a:schemeClr val="bg1"/>
                </a:solidFill>
              </a:rPr>
              <a:t>phase focused on Mediterranean and Atlantic based EU </a:t>
            </a:r>
            <a:r>
              <a:rPr lang="en-US" sz="1600" b="1" dirty="0" smtClean="0">
                <a:solidFill>
                  <a:schemeClr val="bg1"/>
                </a:solidFill>
              </a:rPr>
              <a:t>ship owners </a:t>
            </a:r>
            <a:r>
              <a:rPr lang="en-US" sz="1600" b="1" dirty="0">
                <a:solidFill>
                  <a:schemeClr val="bg1"/>
                </a:solidFill>
              </a:rPr>
              <a:t>who contract new built vessels with eligible </a:t>
            </a:r>
            <a:r>
              <a:rPr lang="en-US" sz="1600" b="1" dirty="0" smtClean="0">
                <a:solidFill>
                  <a:schemeClr val="bg1"/>
                </a:solidFill>
              </a:rPr>
              <a:t>projects</a:t>
            </a:r>
            <a:endParaRPr lang="en-US" sz="1600" b="1" dirty="0">
              <a:solidFill>
                <a:schemeClr val="bg1"/>
              </a:solidFill>
            </a:endParaRPr>
          </a:p>
          <a:p>
            <a:pPr marL="1200150" lvl="2" indent="-285750">
              <a:lnSpc>
                <a:spcPct val="150000"/>
              </a:lnSpc>
              <a:buFont typeface="Arial" panose="020B0604020202020204" pitchFamily="34" charset="0"/>
              <a:buChar char="•"/>
            </a:pPr>
            <a:r>
              <a:rPr lang="en-US" sz="1600" b="1" dirty="0" smtClean="0">
                <a:solidFill>
                  <a:schemeClr val="bg1"/>
                </a:solidFill>
              </a:rPr>
              <a:t>Retrofits </a:t>
            </a:r>
            <a:r>
              <a:rPr lang="en-US" sz="1600" b="1" dirty="0">
                <a:solidFill>
                  <a:schemeClr val="bg1"/>
                </a:solidFill>
              </a:rPr>
              <a:t>can also be eligible</a:t>
            </a:r>
          </a:p>
          <a:p>
            <a:pPr marL="1200150" lvl="2" indent="-285750">
              <a:lnSpc>
                <a:spcPct val="150000"/>
              </a:lnSpc>
              <a:buFont typeface="Arial" panose="020B0604020202020204" pitchFamily="34" charset="0"/>
              <a:buChar char="•"/>
            </a:pPr>
            <a:r>
              <a:rPr lang="en-US" sz="1600" b="1" dirty="0" smtClean="0">
                <a:solidFill>
                  <a:schemeClr val="bg1"/>
                </a:solidFill>
              </a:rPr>
              <a:t>Expected </a:t>
            </a:r>
            <a:r>
              <a:rPr lang="en-US" sz="1600" b="1" dirty="0">
                <a:solidFill>
                  <a:schemeClr val="bg1"/>
                </a:solidFill>
              </a:rPr>
              <a:t>to support around EUR 500 million of investments.</a:t>
            </a:r>
          </a:p>
          <a:p>
            <a:pPr marL="1200150" lvl="2" indent="-285750">
              <a:lnSpc>
                <a:spcPct val="150000"/>
              </a:lnSpc>
              <a:buFont typeface="Arial" panose="020B0604020202020204" pitchFamily="34" charset="0"/>
              <a:buChar char="•"/>
            </a:pPr>
            <a:r>
              <a:rPr lang="en-US" sz="1600" b="1" dirty="0" smtClean="0">
                <a:solidFill>
                  <a:schemeClr val="bg1"/>
                </a:solidFill>
              </a:rPr>
              <a:t>Up </a:t>
            </a:r>
            <a:r>
              <a:rPr lang="en-US" sz="1600" b="1" dirty="0">
                <a:solidFill>
                  <a:schemeClr val="bg1"/>
                </a:solidFill>
              </a:rPr>
              <a:t>to 50% of investment </a:t>
            </a:r>
            <a:r>
              <a:rPr lang="en-US" sz="1600" b="1" dirty="0" smtClean="0">
                <a:solidFill>
                  <a:schemeClr val="bg1"/>
                </a:solidFill>
              </a:rPr>
              <a:t>costs</a:t>
            </a:r>
            <a:endParaRPr lang="en-US" sz="1600" b="1" dirty="0">
              <a:solidFill>
                <a:schemeClr val="bg1"/>
              </a:solidFill>
            </a:endParaRPr>
          </a:p>
        </p:txBody>
      </p:sp>
      <p:sp>
        <p:nvSpPr>
          <p:cNvPr id="3" name="TextBox 2"/>
          <p:cNvSpPr txBox="1"/>
          <p:nvPr/>
        </p:nvSpPr>
        <p:spPr>
          <a:xfrm>
            <a:off x="9877692" y="6369498"/>
            <a:ext cx="3143250" cy="307777"/>
          </a:xfrm>
          <a:prstGeom prst="rect">
            <a:avLst/>
          </a:prstGeom>
          <a:noFill/>
        </p:spPr>
        <p:txBody>
          <a:bodyPr wrap="square" rtlCol="0">
            <a:spAutoFit/>
          </a:bodyPr>
          <a:lstStyle/>
          <a:p>
            <a:r>
              <a:rPr lang="en-US" sz="1400" i="1" dirty="0" smtClean="0">
                <a:solidFill>
                  <a:schemeClr val="bg1"/>
                </a:solidFill>
              </a:rPr>
              <a:t>Source: EIB</a:t>
            </a:r>
            <a:endParaRPr lang="el-GR" sz="1400" i="1" dirty="0">
              <a:solidFill>
                <a:schemeClr val="bg1"/>
              </a:solidFill>
            </a:endParaRPr>
          </a:p>
        </p:txBody>
      </p:sp>
    </p:spTree>
    <p:extLst>
      <p:ext uri="{BB962C8B-B14F-4D97-AF65-F5344CB8AC3E}">
        <p14:creationId xmlns:p14="http://schemas.microsoft.com/office/powerpoint/2010/main" val="31829124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2" name="Rectangle 1"/>
          <p:cNvSpPr/>
          <p:nvPr/>
        </p:nvSpPr>
        <p:spPr>
          <a:xfrm>
            <a:off x="376931" y="2069034"/>
            <a:ext cx="11438137" cy="4585871"/>
          </a:xfrm>
          <a:prstGeom prst="rect">
            <a:avLst/>
          </a:prstGeom>
        </p:spPr>
        <p:txBody>
          <a:bodyPr wrap="square">
            <a:spAutoFit/>
          </a:bodyPr>
          <a:lstStyle/>
          <a:p>
            <a:r>
              <a:rPr lang="en-US" sz="2400" b="1" dirty="0">
                <a:solidFill>
                  <a:schemeClr val="bg1"/>
                </a:solidFill>
                <a:effectLst>
                  <a:outerShdw blurRad="38100" dist="38100" dir="2700000" algn="tl">
                    <a:srgbClr val="000000">
                      <a:alpha val="43137"/>
                    </a:srgbClr>
                  </a:outerShdw>
                </a:effectLst>
              </a:rPr>
              <a:t>What Europe is doing…</a:t>
            </a:r>
          </a:p>
          <a:p>
            <a:endParaRPr lang="en-US" sz="800" b="1" dirty="0">
              <a:solidFill>
                <a:schemeClr val="bg1"/>
              </a:solidFill>
              <a:effectLst>
                <a:outerShdw blurRad="38100" dist="38100" dir="2700000" algn="tl">
                  <a:srgbClr val="000000">
                    <a:alpha val="43137"/>
                  </a:srgbClr>
                </a:outerShdw>
              </a:effectLst>
            </a:endParaRPr>
          </a:p>
          <a:p>
            <a:r>
              <a:rPr lang="en-US" sz="2000" b="1" dirty="0">
                <a:solidFill>
                  <a:schemeClr val="bg1"/>
                </a:solidFill>
                <a:effectLst>
                  <a:outerShdw blurRad="38100" dist="38100" dir="2700000" algn="tl">
                    <a:srgbClr val="000000">
                      <a:alpha val="43137"/>
                    </a:srgbClr>
                  </a:outerShdw>
                </a:effectLst>
              </a:rPr>
              <a:t>The case of European Investment Bank (EIB) - Green Shipping Platform </a:t>
            </a:r>
          </a:p>
          <a:p>
            <a:pPr marL="742950" lvl="1" indent="-285750">
              <a:buFont typeface="Arial" panose="020B0604020202020204" pitchFamily="34" charset="0"/>
              <a:buChar char="•"/>
            </a:pPr>
            <a:r>
              <a:rPr lang="en-US" sz="1600" b="1" dirty="0" smtClean="0">
                <a:solidFill>
                  <a:schemeClr val="bg1"/>
                </a:solidFill>
              </a:rPr>
              <a:t>CEF supports Green Shipping Platform of EIB, with a EUR </a:t>
            </a:r>
            <a:r>
              <a:rPr lang="en-US" sz="1600" b="1" dirty="0">
                <a:solidFill>
                  <a:schemeClr val="bg1"/>
                </a:solidFill>
              </a:rPr>
              <a:t>750 million </a:t>
            </a:r>
            <a:r>
              <a:rPr lang="en-US" sz="1600" b="1" dirty="0" err="1" smtClean="0">
                <a:solidFill>
                  <a:schemeClr val="bg1"/>
                </a:solidFill>
              </a:rPr>
              <a:t>programme</a:t>
            </a:r>
            <a:r>
              <a:rPr lang="en-US" sz="1600" b="1" dirty="0" smtClean="0">
                <a:solidFill>
                  <a:schemeClr val="bg1"/>
                </a:solidFill>
              </a:rPr>
              <a:t>. Pilot </a:t>
            </a:r>
            <a:r>
              <a:rPr lang="en-US" sz="1600" b="1" dirty="0">
                <a:solidFill>
                  <a:schemeClr val="bg1"/>
                </a:solidFill>
              </a:rPr>
              <a:t>phase currently with the participation of </a:t>
            </a:r>
            <a:r>
              <a:rPr lang="en-US" sz="1600" b="1" dirty="0" err="1">
                <a:solidFill>
                  <a:schemeClr val="bg1"/>
                </a:solidFill>
              </a:rPr>
              <a:t>Societe</a:t>
            </a:r>
            <a:r>
              <a:rPr lang="en-US" sz="1600" b="1" dirty="0">
                <a:solidFill>
                  <a:schemeClr val="bg1"/>
                </a:solidFill>
              </a:rPr>
              <a:t> </a:t>
            </a:r>
            <a:r>
              <a:rPr lang="en-US" sz="1600" b="1" dirty="0" err="1" smtClean="0">
                <a:solidFill>
                  <a:schemeClr val="bg1"/>
                </a:solidFill>
              </a:rPr>
              <a:t>Generale</a:t>
            </a:r>
            <a:r>
              <a:rPr lang="en-US" sz="1600" b="1" dirty="0" smtClean="0">
                <a:solidFill>
                  <a:schemeClr val="bg1"/>
                </a:solidFill>
              </a:rPr>
              <a:t> </a:t>
            </a:r>
            <a:r>
              <a:rPr lang="en-US" sz="1600" b="1" dirty="0">
                <a:solidFill>
                  <a:schemeClr val="bg1"/>
                </a:solidFill>
              </a:rPr>
              <a:t>in France and ABN </a:t>
            </a:r>
            <a:r>
              <a:rPr lang="en-US" sz="1600" b="1" dirty="0" err="1">
                <a:solidFill>
                  <a:schemeClr val="bg1"/>
                </a:solidFill>
              </a:rPr>
              <a:t>Amro</a:t>
            </a:r>
            <a:r>
              <a:rPr lang="en-US" sz="1600" b="1" dirty="0">
                <a:solidFill>
                  <a:schemeClr val="bg1"/>
                </a:solidFill>
              </a:rPr>
              <a:t> and ING in the Netherlands</a:t>
            </a:r>
            <a:r>
              <a:rPr lang="en-US" sz="1600" b="1" dirty="0" smtClean="0">
                <a:solidFill>
                  <a:schemeClr val="bg1"/>
                </a:solidFill>
              </a:rPr>
              <a:t>, with </a:t>
            </a:r>
            <a:r>
              <a:rPr lang="en-US" sz="1600" b="1" dirty="0">
                <a:solidFill>
                  <a:schemeClr val="bg1"/>
                </a:solidFill>
              </a:rPr>
              <a:t>other banks being considered as </a:t>
            </a:r>
            <a:r>
              <a:rPr lang="en-US" sz="1600" b="1" dirty="0" smtClean="0">
                <a:solidFill>
                  <a:schemeClr val="bg1"/>
                </a:solidFill>
              </a:rPr>
              <a:t>well. EUR </a:t>
            </a:r>
            <a:r>
              <a:rPr lang="en-US" sz="1600" b="1" dirty="0">
                <a:solidFill>
                  <a:schemeClr val="bg1"/>
                </a:solidFill>
              </a:rPr>
              <a:t>250 million supported by the CEF and EUR 500 million by the EFSI. Expected to support around EUR 3 billion of investments</a:t>
            </a:r>
          </a:p>
          <a:p>
            <a:pPr marL="742950" lvl="1" indent="-285750">
              <a:buFont typeface="Arial" panose="020B0604020202020204" pitchFamily="34" charset="0"/>
              <a:buChar char="•"/>
            </a:pPr>
            <a:r>
              <a:rPr lang="en-US" sz="1600" b="1" dirty="0">
                <a:solidFill>
                  <a:schemeClr val="bg1"/>
                </a:solidFill>
              </a:rPr>
              <a:t>Guarantee or funded risk participation structure (rather than direct lending</a:t>
            </a:r>
            <a:r>
              <a:rPr lang="en-US" sz="1600" b="1" dirty="0" smtClean="0">
                <a:solidFill>
                  <a:schemeClr val="bg1"/>
                </a:solidFill>
              </a:rPr>
              <a:t>)</a:t>
            </a:r>
            <a:endParaRPr lang="en-US" sz="1600" b="1" dirty="0">
              <a:solidFill>
                <a:schemeClr val="bg1"/>
              </a:solidFill>
            </a:endParaRPr>
          </a:p>
          <a:p>
            <a:pPr marL="742950" lvl="1" indent="-285750">
              <a:buFont typeface="Arial" panose="020B0604020202020204" pitchFamily="34" charset="0"/>
              <a:buChar char="•"/>
            </a:pPr>
            <a:r>
              <a:rPr lang="en-US" sz="1600" b="1" dirty="0">
                <a:solidFill>
                  <a:schemeClr val="bg1"/>
                </a:solidFill>
              </a:rPr>
              <a:t>Platform supports the issuance of guarantees for or the taking of funded risk participations of, senior and subordinated obligations.</a:t>
            </a:r>
          </a:p>
          <a:p>
            <a:pPr marL="742950" lvl="1" indent="-285750">
              <a:buFont typeface="Arial" panose="020B0604020202020204" pitchFamily="34" charset="0"/>
              <a:buChar char="•"/>
            </a:pPr>
            <a:r>
              <a:rPr lang="en-US" sz="1600" b="1" dirty="0">
                <a:solidFill>
                  <a:schemeClr val="bg1"/>
                </a:solidFill>
              </a:rPr>
              <a:t>EIB appraises each project and shares shipping company risk with the partner bank.</a:t>
            </a:r>
          </a:p>
          <a:p>
            <a:pPr marL="742950" lvl="1" indent="-285750">
              <a:buFont typeface="Arial" panose="020B0604020202020204" pitchFamily="34" charset="0"/>
              <a:buChar char="•"/>
            </a:pPr>
            <a:r>
              <a:rPr lang="en-US" sz="1600" b="1" dirty="0">
                <a:solidFill>
                  <a:schemeClr val="bg1"/>
                </a:solidFill>
              </a:rPr>
              <a:t>Co-financing rate up to </a:t>
            </a:r>
            <a:r>
              <a:rPr lang="en-US" sz="1600" b="1" u="sng" dirty="0">
                <a:solidFill>
                  <a:schemeClr val="bg1"/>
                </a:solidFill>
              </a:rPr>
              <a:t>50% of debt financing </a:t>
            </a:r>
            <a:r>
              <a:rPr lang="en-US" sz="1600" b="1" dirty="0">
                <a:solidFill>
                  <a:schemeClr val="bg1"/>
                </a:solidFill>
              </a:rPr>
              <a:t>on new vessels and up to </a:t>
            </a:r>
            <a:r>
              <a:rPr lang="en-US" sz="1600" b="1" u="sng" dirty="0">
                <a:solidFill>
                  <a:schemeClr val="bg1"/>
                </a:solidFill>
              </a:rPr>
              <a:t>100% of green components </a:t>
            </a:r>
            <a:r>
              <a:rPr lang="en-US" sz="1600" b="1" dirty="0">
                <a:solidFill>
                  <a:schemeClr val="bg1"/>
                </a:solidFill>
              </a:rPr>
              <a:t>of retrofitting operations</a:t>
            </a:r>
          </a:p>
          <a:p>
            <a:pPr marL="742950" lvl="1" indent="-285750">
              <a:buFont typeface="Arial" panose="020B0604020202020204" pitchFamily="34" charset="0"/>
              <a:buChar char="•"/>
            </a:pPr>
            <a:r>
              <a:rPr lang="en-US" sz="1600" b="1" dirty="0" smtClean="0">
                <a:solidFill>
                  <a:schemeClr val="bg1"/>
                </a:solidFill>
              </a:rPr>
              <a:t>Aims </a:t>
            </a:r>
            <a:r>
              <a:rPr lang="en-US" sz="1600" b="1" dirty="0">
                <a:solidFill>
                  <a:schemeClr val="bg1"/>
                </a:solidFill>
              </a:rPr>
              <a:t>at supporting small and medium size enterprises with investment needs that are below EIB’s typical ticket size. Partner ship with commercial banks that have specialized expertise in ship financing and can play a front office role.</a:t>
            </a:r>
          </a:p>
          <a:p>
            <a:pPr marL="742950" lvl="1" indent="-285750">
              <a:buFont typeface="Arial" panose="020B0604020202020204" pitchFamily="34" charset="0"/>
              <a:buChar char="•"/>
            </a:pPr>
            <a:r>
              <a:rPr lang="en-US" sz="1600" b="1" dirty="0" smtClean="0">
                <a:solidFill>
                  <a:schemeClr val="bg1"/>
                </a:solidFill>
              </a:rPr>
              <a:t>Contribute </a:t>
            </a:r>
            <a:r>
              <a:rPr lang="en-US" sz="1600" b="1" dirty="0">
                <a:solidFill>
                  <a:schemeClr val="bg1"/>
                </a:solidFill>
              </a:rPr>
              <a:t>on de-risking the environmentally focused investments. Support general fleet renewal focused on greener shipping, leveraging commercial lending</a:t>
            </a:r>
          </a:p>
        </p:txBody>
      </p:sp>
      <p:sp>
        <p:nvSpPr>
          <p:cNvPr id="3" name="TextBox 2"/>
          <p:cNvSpPr txBox="1"/>
          <p:nvPr/>
        </p:nvSpPr>
        <p:spPr>
          <a:xfrm>
            <a:off x="9864813" y="6550223"/>
            <a:ext cx="3143250" cy="307777"/>
          </a:xfrm>
          <a:prstGeom prst="rect">
            <a:avLst/>
          </a:prstGeom>
          <a:noFill/>
        </p:spPr>
        <p:txBody>
          <a:bodyPr wrap="square" rtlCol="0">
            <a:spAutoFit/>
          </a:bodyPr>
          <a:lstStyle/>
          <a:p>
            <a:r>
              <a:rPr lang="en-US" sz="1400" i="1" dirty="0" smtClean="0">
                <a:solidFill>
                  <a:schemeClr val="bg1"/>
                </a:solidFill>
              </a:rPr>
              <a:t>Source: EIB</a:t>
            </a:r>
            <a:endParaRPr lang="el-GR" sz="1400" i="1" dirty="0">
              <a:solidFill>
                <a:schemeClr val="bg1"/>
              </a:solidFill>
            </a:endParaRPr>
          </a:p>
        </p:txBody>
      </p:sp>
      <p:sp>
        <p:nvSpPr>
          <p:cNvPr id="4" name="Rectangle 3"/>
          <p:cNvSpPr/>
          <p:nvPr/>
        </p:nvSpPr>
        <p:spPr>
          <a:xfrm>
            <a:off x="335095" y="244745"/>
            <a:ext cx="2757486" cy="507831"/>
          </a:xfrm>
          <a:prstGeom prst="rect">
            <a:avLst/>
          </a:prstGeom>
        </p:spPr>
        <p:txBody>
          <a:bodyPr wrap="none">
            <a:spAutoFit/>
          </a:bodyPr>
          <a:lstStyle/>
          <a:p>
            <a:pPr>
              <a:lnSpc>
                <a:spcPct val="150000"/>
              </a:lnSpc>
            </a:pPr>
            <a:r>
              <a:rPr lang="en-US" b="1" dirty="0">
                <a:solidFill>
                  <a:schemeClr val="bg1"/>
                </a:solidFill>
                <a:effectLst>
                  <a:outerShdw blurRad="38100" dist="38100" dir="2700000" algn="tl">
                    <a:srgbClr val="000000">
                      <a:alpha val="43137"/>
                    </a:srgbClr>
                  </a:outerShdw>
                </a:effectLst>
              </a:rPr>
              <a:t>What Europe is </a:t>
            </a:r>
            <a:r>
              <a:rPr lang="en-US" b="1" dirty="0" smtClean="0">
                <a:solidFill>
                  <a:schemeClr val="bg1"/>
                </a:solidFill>
                <a:effectLst>
                  <a:outerShdw blurRad="38100" dist="38100" dir="2700000" algn="tl">
                    <a:srgbClr val="000000">
                      <a:alpha val="43137"/>
                    </a:srgbClr>
                  </a:outerShdw>
                </a:effectLst>
              </a:rPr>
              <a:t>doing…</a:t>
            </a:r>
            <a:endParaRPr lang="en-US"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511544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pic>
        <p:nvPicPr>
          <p:cNvPr id="2" name="Picture 1"/>
          <p:cNvPicPr>
            <a:picLocks noChangeAspect="1"/>
          </p:cNvPicPr>
          <p:nvPr/>
        </p:nvPicPr>
        <p:blipFill>
          <a:blip r:embed="rId3"/>
          <a:stretch>
            <a:fillRect/>
          </a:stretch>
        </p:blipFill>
        <p:spPr>
          <a:xfrm>
            <a:off x="289836" y="2024522"/>
            <a:ext cx="3486976" cy="2849114"/>
          </a:xfrm>
          <a:prstGeom prst="rect">
            <a:avLst/>
          </a:prstGeom>
        </p:spPr>
      </p:pic>
      <p:pic>
        <p:nvPicPr>
          <p:cNvPr id="3" name="Picture 2"/>
          <p:cNvPicPr>
            <a:picLocks noChangeAspect="1"/>
          </p:cNvPicPr>
          <p:nvPr/>
        </p:nvPicPr>
        <p:blipFill>
          <a:blip r:embed="rId4"/>
          <a:stretch>
            <a:fillRect/>
          </a:stretch>
        </p:blipFill>
        <p:spPr>
          <a:xfrm>
            <a:off x="3932299" y="2391625"/>
            <a:ext cx="3814160" cy="3115333"/>
          </a:xfrm>
          <a:prstGeom prst="rect">
            <a:avLst/>
          </a:prstGeom>
        </p:spPr>
      </p:pic>
      <p:pic>
        <p:nvPicPr>
          <p:cNvPr id="4" name="Picture 3"/>
          <p:cNvPicPr>
            <a:picLocks noChangeAspect="1"/>
          </p:cNvPicPr>
          <p:nvPr/>
        </p:nvPicPr>
        <p:blipFill>
          <a:blip r:embed="rId5"/>
          <a:stretch>
            <a:fillRect/>
          </a:stretch>
        </p:blipFill>
        <p:spPr>
          <a:xfrm>
            <a:off x="7746459" y="3669801"/>
            <a:ext cx="3634560" cy="2741750"/>
          </a:xfrm>
          <a:prstGeom prst="rect">
            <a:avLst/>
          </a:prstGeom>
        </p:spPr>
      </p:pic>
      <p:sp>
        <p:nvSpPr>
          <p:cNvPr id="6" name="Rectangle 5"/>
          <p:cNvSpPr/>
          <p:nvPr/>
        </p:nvSpPr>
        <p:spPr>
          <a:xfrm>
            <a:off x="578002" y="5957259"/>
            <a:ext cx="5261377" cy="454292"/>
          </a:xfrm>
          <a:prstGeom prst="rect">
            <a:avLst/>
          </a:prstGeom>
        </p:spPr>
        <p:txBody>
          <a:bodyPr wrap="none">
            <a:spAutoFit/>
          </a:bodyPr>
          <a:lstStyle/>
          <a:p>
            <a:pPr>
              <a:lnSpc>
                <a:spcPct val="150000"/>
              </a:lnSpc>
            </a:pPr>
            <a:r>
              <a:rPr lang="en-US" b="1" dirty="0">
                <a:solidFill>
                  <a:schemeClr val="bg1"/>
                </a:solidFill>
                <a:effectLst>
                  <a:outerShdw blurRad="38100" dist="38100" dir="2700000" algn="tl">
                    <a:srgbClr val="000000">
                      <a:alpha val="43137"/>
                    </a:srgbClr>
                  </a:outerShdw>
                </a:effectLst>
              </a:rPr>
              <a:t>What the Private Banks in Europe are doing …</a:t>
            </a:r>
          </a:p>
        </p:txBody>
      </p:sp>
    </p:spTree>
    <p:extLst>
      <p:ext uri="{BB962C8B-B14F-4D97-AF65-F5344CB8AC3E}">
        <p14:creationId xmlns:p14="http://schemas.microsoft.com/office/powerpoint/2010/main" val="41943061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2" name="TextBox 1"/>
          <p:cNvSpPr txBox="1"/>
          <p:nvPr/>
        </p:nvSpPr>
        <p:spPr>
          <a:xfrm>
            <a:off x="1433014" y="2807207"/>
            <a:ext cx="8517810" cy="4339650"/>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en-US" sz="2000" b="1" dirty="0" smtClean="0">
                <a:solidFill>
                  <a:schemeClr val="bg1"/>
                </a:solidFill>
              </a:rPr>
              <a:t>They cooperate with EIB (ING</a:t>
            </a:r>
            <a:r>
              <a:rPr lang="en-US" sz="2000" b="1" dirty="0">
                <a:solidFill>
                  <a:schemeClr val="bg1"/>
                </a:solidFill>
              </a:rPr>
              <a:t>, </a:t>
            </a:r>
            <a:r>
              <a:rPr lang="el-GR" sz="2000" b="1" dirty="0" err="1">
                <a:solidFill>
                  <a:schemeClr val="bg1"/>
                </a:solidFill>
              </a:rPr>
              <a:t>Societe</a:t>
            </a:r>
            <a:r>
              <a:rPr lang="el-GR" sz="2000" b="1" dirty="0">
                <a:solidFill>
                  <a:schemeClr val="bg1"/>
                </a:solidFill>
              </a:rPr>
              <a:t> </a:t>
            </a:r>
            <a:r>
              <a:rPr lang="el-GR" sz="2000" b="1" dirty="0" err="1" smtClean="0">
                <a:solidFill>
                  <a:schemeClr val="bg1"/>
                </a:solidFill>
              </a:rPr>
              <a:t>Generale</a:t>
            </a:r>
            <a:r>
              <a:rPr lang="en-US" sz="2000" b="1" dirty="0" smtClean="0">
                <a:solidFill>
                  <a:schemeClr val="bg1"/>
                </a:solidFill>
              </a:rPr>
              <a:t>, ABN AMRO)</a:t>
            </a:r>
            <a:r>
              <a:rPr lang="el-GR" sz="2000" b="1" dirty="0" smtClean="0">
                <a:solidFill>
                  <a:schemeClr val="bg1"/>
                </a:solidFill>
              </a:rPr>
              <a:t> </a:t>
            </a:r>
            <a:endParaRPr lang="el-GR" sz="2000" b="1" dirty="0">
              <a:solidFill>
                <a:schemeClr val="bg1"/>
              </a:solidFill>
            </a:endParaRPr>
          </a:p>
          <a:p>
            <a:pPr marL="342900" indent="-342900">
              <a:lnSpc>
                <a:spcPct val="150000"/>
              </a:lnSpc>
              <a:buFont typeface="Wingdings" panose="05000000000000000000" pitchFamily="2" charset="2"/>
              <a:buChar char="Ø"/>
            </a:pPr>
            <a:r>
              <a:rPr lang="en-US" sz="2000" b="1" dirty="0" smtClean="0">
                <a:solidFill>
                  <a:schemeClr val="bg1"/>
                </a:solidFill>
              </a:rPr>
              <a:t>They are willing to finance the shipping green projects  they understand the necessity, but they </a:t>
            </a:r>
            <a:r>
              <a:rPr lang="en-US" sz="2000" b="1" dirty="0" smtClean="0">
                <a:solidFill>
                  <a:schemeClr val="bg1"/>
                </a:solidFill>
              </a:rPr>
              <a:t>are concerned </a:t>
            </a:r>
            <a:r>
              <a:rPr lang="en-US" sz="2000" b="1" dirty="0" smtClean="0">
                <a:solidFill>
                  <a:schemeClr val="bg1"/>
                </a:solidFill>
              </a:rPr>
              <a:t>about:</a:t>
            </a:r>
          </a:p>
          <a:p>
            <a:pPr marL="800100" lvl="1" indent="-342900">
              <a:lnSpc>
                <a:spcPct val="150000"/>
              </a:lnSpc>
              <a:buFont typeface="Wingdings" panose="05000000000000000000" pitchFamily="2" charset="2"/>
              <a:buChar char="q"/>
            </a:pPr>
            <a:r>
              <a:rPr lang="en-US" sz="2000" b="1" dirty="0" smtClean="0">
                <a:solidFill>
                  <a:schemeClr val="bg1"/>
                </a:solidFill>
              </a:rPr>
              <a:t>The First mortgage right</a:t>
            </a:r>
          </a:p>
          <a:p>
            <a:pPr marL="800100" lvl="1" indent="-342900">
              <a:lnSpc>
                <a:spcPct val="150000"/>
              </a:lnSpc>
              <a:buFont typeface="Wingdings" panose="05000000000000000000" pitchFamily="2" charset="2"/>
              <a:buChar char="q"/>
            </a:pPr>
            <a:r>
              <a:rPr lang="en-US" sz="2000" b="1" dirty="0" smtClean="0">
                <a:solidFill>
                  <a:schemeClr val="bg1"/>
                </a:solidFill>
              </a:rPr>
              <a:t>Securities taken</a:t>
            </a:r>
          </a:p>
          <a:p>
            <a:pPr marL="800100" lvl="1" indent="-342900">
              <a:lnSpc>
                <a:spcPct val="150000"/>
              </a:lnSpc>
              <a:buFont typeface="Wingdings" panose="05000000000000000000" pitchFamily="2" charset="2"/>
              <a:buChar char="q"/>
            </a:pPr>
            <a:r>
              <a:rPr lang="en-US" sz="2000" b="1" dirty="0" smtClean="0">
                <a:solidFill>
                  <a:schemeClr val="bg1"/>
                </a:solidFill>
              </a:rPr>
              <a:t>The </a:t>
            </a:r>
            <a:r>
              <a:rPr lang="en-US" sz="2000" b="1" dirty="0">
                <a:solidFill>
                  <a:schemeClr val="bg1"/>
                </a:solidFill>
              </a:rPr>
              <a:t>offshore ownership status of the most of </a:t>
            </a:r>
            <a:r>
              <a:rPr lang="en-US" sz="2000" b="1" dirty="0" smtClean="0">
                <a:solidFill>
                  <a:schemeClr val="bg1"/>
                </a:solidFill>
              </a:rPr>
              <a:t>the shipping companies</a:t>
            </a:r>
          </a:p>
          <a:p>
            <a:pPr marL="342900" indent="-342900">
              <a:lnSpc>
                <a:spcPct val="150000"/>
              </a:lnSpc>
              <a:buFont typeface="Wingdings" panose="05000000000000000000" pitchFamily="2" charset="2"/>
              <a:buChar char="Ø"/>
            </a:pPr>
            <a:r>
              <a:rPr lang="en-US" sz="2000" b="1" dirty="0" smtClean="0">
                <a:solidFill>
                  <a:schemeClr val="bg1"/>
                </a:solidFill>
              </a:rPr>
              <a:t>Alternatively, they propose shipyard </a:t>
            </a:r>
            <a:r>
              <a:rPr lang="en-US" sz="2000" b="1" dirty="0">
                <a:solidFill>
                  <a:schemeClr val="bg1"/>
                </a:solidFill>
              </a:rPr>
              <a:t>financing</a:t>
            </a:r>
            <a:endParaRPr lang="el-GR" sz="2000" b="1" dirty="0">
              <a:solidFill>
                <a:schemeClr val="bg1"/>
              </a:solidFill>
            </a:endParaRPr>
          </a:p>
          <a:p>
            <a:endParaRPr lang="en-US" dirty="0" smtClean="0"/>
          </a:p>
          <a:p>
            <a:endParaRPr lang="en-US" dirty="0" smtClean="0"/>
          </a:p>
        </p:txBody>
      </p:sp>
      <p:sp>
        <p:nvSpPr>
          <p:cNvPr id="3" name="Rectangle 2"/>
          <p:cNvSpPr/>
          <p:nvPr/>
        </p:nvSpPr>
        <p:spPr>
          <a:xfrm>
            <a:off x="1007424" y="2241172"/>
            <a:ext cx="5905784" cy="494494"/>
          </a:xfrm>
          <a:prstGeom prst="rect">
            <a:avLst/>
          </a:prstGeom>
        </p:spPr>
        <p:txBody>
          <a:bodyPr wrap="none">
            <a:spAutoFit/>
          </a:bodyPr>
          <a:lstStyle/>
          <a:p>
            <a:pPr>
              <a:lnSpc>
                <a:spcPct val="150000"/>
              </a:lnSpc>
            </a:pPr>
            <a:r>
              <a:rPr lang="en-US" sz="2000" b="1" dirty="0">
                <a:solidFill>
                  <a:schemeClr val="bg1"/>
                </a:solidFill>
                <a:effectLst>
                  <a:outerShdw blurRad="38100" dist="38100" dir="2700000" algn="tl">
                    <a:srgbClr val="000000">
                      <a:alpha val="43137"/>
                    </a:srgbClr>
                  </a:outerShdw>
                </a:effectLst>
              </a:rPr>
              <a:t>What the Private Banks in Europe are </a:t>
            </a:r>
            <a:r>
              <a:rPr lang="en-US" sz="2000" b="1" dirty="0" smtClean="0">
                <a:solidFill>
                  <a:schemeClr val="bg1"/>
                </a:solidFill>
                <a:effectLst>
                  <a:outerShdw blurRad="38100" dist="38100" dir="2700000" algn="tl">
                    <a:srgbClr val="000000">
                      <a:alpha val="43137"/>
                    </a:srgbClr>
                  </a:outerShdw>
                </a:effectLst>
              </a:rPr>
              <a:t>doing…..</a:t>
            </a:r>
            <a:endParaRPr lang="en-US" sz="2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50139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4" name="Rounded Rectangle 3"/>
          <p:cNvSpPr/>
          <p:nvPr/>
        </p:nvSpPr>
        <p:spPr>
          <a:xfrm>
            <a:off x="6154180" y="2455267"/>
            <a:ext cx="1571223" cy="476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EIB</a:t>
            </a:r>
            <a:endParaRPr lang="el-GR" dirty="0"/>
          </a:p>
        </p:txBody>
      </p:sp>
      <p:sp>
        <p:nvSpPr>
          <p:cNvPr id="5" name="Rounded Rectangle 4"/>
          <p:cNvSpPr/>
          <p:nvPr/>
        </p:nvSpPr>
        <p:spPr>
          <a:xfrm>
            <a:off x="4716318" y="3499078"/>
            <a:ext cx="1891048" cy="5162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Small Private Bank</a:t>
            </a:r>
            <a:endParaRPr lang="el-GR" dirty="0"/>
          </a:p>
        </p:txBody>
      </p:sp>
      <p:sp>
        <p:nvSpPr>
          <p:cNvPr id="7" name="Rounded Rectangle 6"/>
          <p:cNvSpPr/>
          <p:nvPr/>
        </p:nvSpPr>
        <p:spPr>
          <a:xfrm>
            <a:off x="6105806" y="5032773"/>
            <a:ext cx="1571223" cy="5285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Special purpose Company </a:t>
            </a:r>
            <a:r>
              <a:rPr lang="en-US" dirty="0" smtClean="0"/>
              <a:t> </a:t>
            </a:r>
            <a:r>
              <a:rPr lang="en-US" sz="1200" dirty="0" smtClean="0"/>
              <a:t>(SPC)</a:t>
            </a:r>
            <a:endParaRPr lang="el-GR" sz="1200" dirty="0"/>
          </a:p>
        </p:txBody>
      </p:sp>
      <p:sp>
        <p:nvSpPr>
          <p:cNvPr id="8" name="Rounded Rectangle 7"/>
          <p:cNvSpPr/>
          <p:nvPr/>
        </p:nvSpPr>
        <p:spPr>
          <a:xfrm>
            <a:off x="6119578" y="6042982"/>
            <a:ext cx="1571223" cy="5285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Vessel</a:t>
            </a:r>
            <a:endParaRPr lang="el-GR" dirty="0"/>
          </a:p>
        </p:txBody>
      </p:sp>
      <p:sp>
        <p:nvSpPr>
          <p:cNvPr id="9" name="Rounded Rectangle 8"/>
          <p:cNvSpPr/>
          <p:nvPr/>
        </p:nvSpPr>
        <p:spPr>
          <a:xfrm>
            <a:off x="9368322" y="4272425"/>
            <a:ext cx="1571223" cy="6207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Security trustee</a:t>
            </a:r>
            <a:endParaRPr lang="el-GR" dirty="0"/>
          </a:p>
        </p:txBody>
      </p:sp>
      <p:cxnSp>
        <p:nvCxnSpPr>
          <p:cNvPr id="11" name="Straight Arrow Connector 10"/>
          <p:cNvCxnSpPr/>
          <p:nvPr/>
        </p:nvCxnSpPr>
        <p:spPr>
          <a:xfrm flipH="1">
            <a:off x="5950431" y="2931785"/>
            <a:ext cx="656935" cy="514549"/>
          </a:xfrm>
          <a:prstGeom prst="straightConnector1">
            <a:avLst/>
          </a:prstGeom>
          <a:ln w="3175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007650" y="4035133"/>
            <a:ext cx="599716" cy="997640"/>
          </a:xfrm>
          <a:prstGeom prst="straightConnector1">
            <a:avLst/>
          </a:prstGeom>
          <a:ln w="3175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7368660" y="2951615"/>
            <a:ext cx="29817" cy="2110870"/>
          </a:xfrm>
          <a:prstGeom prst="straightConnector1">
            <a:avLst/>
          </a:prstGeom>
          <a:ln w="3175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6891417" y="5473504"/>
            <a:ext cx="13773" cy="594121"/>
          </a:xfrm>
          <a:prstGeom prst="straightConnector1">
            <a:avLst/>
          </a:prstGeom>
          <a:ln w="3175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7725404" y="2673462"/>
            <a:ext cx="2428530" cy="20064"/>
          </a:xfrm>
          <a:prstGeom prst="straightConnector1">
            <a:avLst/>
          </a:prstGeom>
          <a:ln w="31750">
            <a:solidFill>
              <a:schemeClr val="bg1">
                <a:alpha val="6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0153934" y="2673462"/>
            <a:ext cx="0" cy="1600335"/>
          </a:xfrm>
          <a:prstGeom prst="line">
            <a:avLst/>
          </a:prstGeom>
          <a:ln w="31750">
            <a:solidFill>
              <a:schemeClr val="bg1">
                <a:alpha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98972" y="1927078"/>
            <a:ext cx="5325497" cy="923330"/>
          </a:xfrm>
          <a:prstGeom prst="rect">
            <a:avLst/>
          </a:prstGeom>
        </p:spPr>
        <p:txBody>
          <a:bodyPr wrap="none">
            <a:spAutoFit/>
          </a:bodyPr>
          <a:lstStyle/>
          <a:p>
            <a:pPr>
              <a:lnSpc>
                <a:spcPct val="150000"/>
              </a:lnSpc>
            </a:pPr>
            <a:r>
              <a:rPr lang="en-US" b="1" dirty="0">
                <a:solidFill>
                  <a:schemeClr val="bg1"/>
                </a:solidFill>
                <a:effectLst>
                  <a:outerShdw blurRad="38100" dist="38100" dir="2700000" algn="tl">
                    <a:srgbClr val="000000">
                      <a:alpha val="43137"/>
                    </a:srgbClr>
                  </a:outerShdw>
                </a:effectLst>
              </a:rPr>
              <a:t>What the Private Banks in Europe are </a:t>
            </a:r>
            <a:r>
              <a:rPr lang="en-US" b="1" dirty="0" smtClean="0">
                <a:solidFill>
                  <a:schemeClr val="bg1"/>
                </a:solidFill>
                <a:effectLst>
                  <a:outerShdw blurRad="38100" dist="38100" dir="2700000" algn="tl">
                    <a:srgbClr val="000000">
                      <a:alpha val="43137"/>
                    </a:srgbClr>
                  </a:outerShdw>
                </a:effectLst>
              </a:rPr>
              <a:t>doing ….</a:t>
            </a:r>
          </a:p>
          <a:p>
            <a:pPr>
              <a:lnSpc>
                <a:spcPct val="150000"/>
              </a:lnSpc>
            </a:pPr>
            <a:r>
              <a:rPr lang="en-US" b="1" dirty="0" smtClean="0">
                <a:solidFill>
                  <a:schemeClr val="bg1"/>
                </a:solidFill>
                <a:effectLst>
                  <a:outerShdw blurRad="38100" dist="38100" dir="2700000" algn="tl">
                    <a:srgbClr val="000000">
                      <a:alpha val="43137"/>
                    </a:srgbClr>
                  </a:outerShdw>
                </a:effectLst>
              </a:rPr>
              <a:t>Possible alternative proposed</a:t>
            </a:r>
          </a:p>
        </p:txBody>
      </p:sp>
      <p:cxnSp>
        <p:nvCxnSpPr>
          <p:cNvPr id="32" name="Straight Connector 31"/>
          <p:cNvCxnSpPr/>
          <p:nvPr/>
        </p:nvCxnSpPr>
        <p:spPr>
          <a:xfrm flipV="1">
            <a:off x="7731642" y="5297040"/>
            <a:ext cx="2422290" cy="3703"/>
          </a:xfrm>
          <a:prstGeom prst="line">
            <a:avLst/>
          </a:prstGeom>
          <a:ln w="31750">
            <a:solidFill>
              <a:schemeClr val="bg1">
                <a:alpha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10153932" y="4893193"/>
            <a:ext cx="1" cy="376912"/>
          </a:xfrm>
          <a:prstGeom prst="straightConnector1">
            <a:avLst/>
          </a:prstGeom>
          <a:ln w="31750">
            <a:solidFill>
              <a:schemeClr val="bg1">
                <a:alpha val="6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4053382" y="2951615"/>
            <a:ext cx="2271845" cy="307777"/>
          </a:xfrm>
          <a:prstGeom prst="rect">
            <a:avLst/>
          </a:prstGeom>
          <a:noFill/>
        </p:spPr>
        <p:txBody>
          <a:bodyPr wrap="square" rtlCol="0">
            <a:spAutoFit/>
          </a:bodyPr>
          <a:lstStyle/>
          <a:p>
            <a:r>
              <a:rPr lang="el-GR" sz="1400" b="1" dirty="0" smtClean="0">
                <a:solidFill>
                  <a:schemeClr val="bg1"/>
                </a:solidFill>
                <a:effectLst>
                  <a:outerShdw blurRad="38100" dist="38100" dir="2700000" algn="tl">
                    <a:srgbClr val="000000">
                      <a:alpha val="43137"/>
                    </a:srgbClr>
                  </a:outerShdw>
                </a:effectLst>
              </a:rPr>
              <a:t>€</a:t>
            </a:r>
            <a:r>
              <a:rPr lang="en-US" sz="1400" b="1" dirty="0" smtClean="0">
                <a:solidFill>
                  <a:schemeClr val="bg1"/>
                </a:solidFill>
                <a:effectLst>
                  <a:outerShdw blurRad="38100" dist="38100" dir="2700000" algn="tl">
                    <a:srgbClr val="000000">
                      <a:alpha val="43137"/>
                    </a:srgbClr>
                  </a:outerShdw>
                </a:effectLst>
              </a:rPr>
              <a:t>0.95*</a:t>
            </a:r>
            <a:r>
              <a:rPr lang="el-GR" sz="1400" b="1" dirty="0" smtClean="0">
                <a:solidFill>
                  <a:schemeClr val="bg1"/>
                </a:solidFill>
                <a:effectLst>
                  <a:outerShdw blurRad="38100" dist="38100" dir="2700000" algn="tl">
                    <a:srgbClr val="000000">
                      <a:alpha val="43137"/>
                    </a:srgbClr>
                  </a:outerShdw>
                </a:effectLst>
              </a:rPr>
              <a:t>Α </a:t>
            </a:r>
            <a:r>
              <a:rPr lang="en-US" sz="1400" b="1" dirty="0" smtClean="0">
                <a:solidFill>
                  <a:schemeClr val="bg1"/>
                </a:solidFill>
                <a:effectLst>
                  <a:outerShdw blurRad="38100" dist="38100" dir="2700000" algn="tl">
                    <a:srgbClr val="000000">
                      <a:alpha val="43137"/>
                    </a:srgbClr>
                  </a:outerShdw>
                </a:effectLst>
              </a:rPr>
              <a:t>Inter-bank loan</a:t>
            </a:r>
            <a:endParaRPr lang="el-GR" sz="1400" b="1" dirty="0">
              <a:solidFill>
                <a:schemeClr val="bg1"/>
              </a:solidFill>
              <a:effectLst>
                <a:outerShdw blurRad="38100" dist="38100" dir="2700000" algn="tl">
                  <a:srgbClr val="000000">
                    <a:alpha val="43137"/>
                  </a:srgbClr>
                </a:outerShdw>
              </a:effectLst>
            </a:endParaRPr>
          </a:p>
        </p:txBody>
      </p:sp>
      <p:sp>
        <p:nvSpPr>
          <p:cNvPr id="41" name="TextBox 40"/>
          <p:cNvSpPr txBox="1"/>
          <p:nvPr/>
        </p:nvSpPr>
        <p:spPr>
          <a:xfrm>
            <a:off x="4465388" y="4480086"/>
            <a:ext cx="2271845" cy="307777"/>
          </a:xfrm>
          <a:prstGeom prst="rect">
            <a:avLst/>
          </a:prstGeom>
          <a:noFill/>
        </p:spPr>
        <p:txBody>
          <a:bodyPr wrap="square" rtlCol="0">
            <a:spAutoFit/>
          </a:bodyPr>
          <a:lstStyle/>
          <a:p>
            <a:r>
              <a:rPr lang="el-GR" sz="1400" b="1" dirty="0" smtClean="0">
                <a:solidFill>
                  <a:schemeClr val="bg1"/>
                </a:solidFill>
                <a:effectLst>
                  <a:outerShdw blurRad="38100" dist="38100" dir="2700000" algn="tl">
                    <a:srgbClr val="000000">
                      <a:alpha val="43137"/>
                    </a:srgbClr>
                  </a:outerShdw>
                </a:effectLst>
              </a:rPr>
              <a:t>€</a:t>
            </a:r>
            <a:r>
              <a:rPr lang="en-US" sz="1400" b="1" dirty="0" smtClean="0">
                <a:solidFill>
                  <a:schemeClr val="bg1"/>
                </a:solidFill>
                <a:effectLst>
                  <a:outerShdw blurRad="38100" dist="38100" dir="2700000" algn="tl">
                    <a:srgbClr val="000000">
                      <a:alpha val="43137"/>
                    </a:srgbClr>
                  </a:outerShdw>
                </a:effectLst>
              </a:rPr>
              <a:t>1.0*</a:t>
            </a:r>
            <a:r>
              <a:rPr lang="el-GR" sz="1400" b="1" dirty="0" smtClean="0">
                <a:solidFill>
                  <a:schemeClr val="bg1"/>
                </a:solidFill>
                <a:effectLst>
                  <a:outerShdw blurRad="38100" dist="38100" dir="2700000" algn="tl">
                    <a:srgbClr val="000000">
                      <a:alpha val="43137"/>
                    </a:srgbClr>
                  </a:outerShdw>
                </a:effectLst>
              </a:rPr>
              <a:t>Α </a:t>
            </a:r>
            <a:r>
              <a:rPr lang="en-US" sz="1400" b="1" dirty="0" smtClean="0">
                <a:solidFill>
                  <a:schemeClr val="bg1"/>
                </a:solidFill>
                <a:effectLst>
                  <a:outerShdw blurRad="38100" dist="38100" dir="2700000" algn="tl">
                    <a:srgbClr val="000000">
                      <a:alpha val="43137"/>
                    </a:srgbClr>
                  </a:outerShdw>
                </a:effectLst>
              </a:rPr>
              <a:t>loan to SPC</a:t>
            </a:r>
            <a:endParaRPr lang="el-GR" sz="1400" b="1" dirty="0">
              <a:solidFill>
                <a:schemeClr val="bg1"/>
              </a:solidFill>
              <a:effectLst>
                <a:outerShdw blurRad="38100" dist="38100" dir="2700000" algn="tl">
                  <a:srgbClr val="000000">
                    <a:alpha val="43137"/>
                  </a:srgbClr>
                </a:outerShdw>
              </a:effectLst>
            </a:endParaRPr>
          </a:p>
        </p:txBody>
      </p:sp>
      <p:sp>
        <p:nvSpPr>
          <p:cNvPr id="42" name="TextBox 41"/>
          <p:cNvSpPr txBox="1"/>
          <p:nvPr/>
        </p:nvSpPr>
        <p:spPr>
          <a:xfrm>
            <a:off x="4871727" y="5637158"/>
            <a:ext cx="2271845" cy="307777"/>
          </a:xfrm>
          <a:prstGeom prst="rect">
            <a:avLst/>
          </a:prstGeom>
          <a:noFill/>
        </p:spPr>
        <p:txBody>
          <a:bodyPr wrap="square" rtlCol="0">
            <a:spAutoFit/>
          </a:bodyPr>
          <a:lstStyle/>
          <a:p>
            <a:r>
              <a:rPr lang="el-GR" sz="1400" b="1" dirty="0" smtClean="0">
                <a:solidFill>
                  <a:schemeClr val="bg1"/>
                </a:solidFill>
                <a:effectLst>
                  <a:outerShdw blurRad="38100" dist="38100" dir="2700000" algn="tl">
                    <a:srgbClr val="000000">
                      <a:alpha val="43137"/>
                    </a:srgbClr>
                  </a:outerShdw>
                </a:effectLst>
              </a:rPr>
              <a:t>€</a:t>
            </a:r>
            <a:r>
              <a:rPr lang="en-US" sz="1400" b="1" dirty="0" smtClean="0">
                <a:solidFill>
                  <a:schemeClr val="bg1"/>
                </a:solidFill>
                <a:effectLst>
                  <a:outerShdw blurRad="38100" dist="38100" dir="2700000" algn="tl">
                    <a:srgbClr val="000000">
                      <a:alpha val="43137"/>
                    </a:srgbClr>
                  </a:outerShdw>
                </a:effectLst>
              </a:rPr>
              <a:t>2.25*</a:t>
            </a:r>
            <a:r>
              <a:rPr lang="el-GR" sz="1400" b="1" dirty="0" smtClean="0">
                <a:solidFill>
                  <a:schemeClr val="bg1"/>
                </a:solidFill>
                <a:effectLst>
                  <a:outerShdw blurRad="38100" dist="38100" dir="2700000" algn="tl">
                    <a:srgbClr val="000000">
                      <a:alpha val="43137"/>
                    </a:srgbClr>
                  </a:outerShdw>
                </a:effectLst>
              </a:rPr>
              <a:t>Α </a:t>
            </a:r>
            <a:r>
              <a:rPr lang="en-US" sz="1400" b="1" dirty="0" smtClean="0">
                <a:solidFill>
                  <a:schemeClr val="bg1"/>
                </a:solidFill>
                <a:effectLst>
                  <a:outerShdw blurRad="38100" dist="38100" dir="2700000" algn="tl">
                    <a:srgbClr val="000000">
                      <a:alpha val="43137"/>
                    </a:srgbClr>
                  </a:outerShdw>
                </a:effectLst>
              </a:rPr>
              <a:t>Project Cost</a:t>
            </a:r>
            <a:endParaRPr lang="el-GR" sz="1400" b="1" dirty="0">
              <a:solidFill>
                <a:schemeClr val="bg1"/>
              </a:solidFill>
              <a:effectLst>
                <a:outerShdw blurRad="38100" dist="38100" dir="2700000" algn="tl">
                  <a:srgbClr val="000000">
                    <a:alpha val="43137"/>
                  </a:srgbClr>
                </a:outerShdw>
              </a:effectLst>
            </a:endParaRPr>
          </a:p>
        </p:txBody>
      </p:sp>
      <p:sp>
        <p:nvSpPr>
          <p:cNvPr id="43" name="TextBox 42"/>
          <p:cNvSpPr txBox="1"/>
          <p:nvPr/>
        </p:nvSpPr>
        <p:spPr>
          <a:xfrm>
            <a:off x="8064681" y="5362394"/>
            <a:ext cx="2271845" cy="307777"/>
          </a:xfrm>
          <a:prstGeom prst="rect">
            <a:avLst/>
          </a:prstGeom>
          <a:noFill/>
        </p:spPr>
        <p:txBody>
          <a:bodyPr wrap="square" rtlCol="0">
            <a:spAutoFit/>
          </a:bodyPr>
          <a:lstStyle/>
          <a:p>
            <a:r>
              <a:rPr lang="el-GR" sz="1400" b="1" dirty="0" smtClean="0">
                <a:solidFill>
                  <a:schemeClr val="bg1"/>
                </a:solidFill>
                <a:effectLst>
                  <a:outerShdw blurRad="38100" dist="38100" dir="2700000" algn="tl">
                    <a:srgbClr val="000000">
                      <a:alpha val="43137"/>
                    </a:srgbClr>
                  </a:outerShdw>
                </a:effectLst>
              </a:rPr>
              <a:t>€</a:t>
            </a:r>
            <a:r>
              <a:rPr lang="en-US" sz="1400" b="1" dirty="0" smtClean="0">
                <a:solidFill>
                  <a:schemeClr val="bg1"/>
                </a:solidFill>
                <a:effectLst>
                  <a:outerShdw blurRad="38100" dist="38100" dir="2700000" algn="tl">
                    <a:srgbClr val="000000">
                      <a:alpha val="43137"/>
                    </a:srgbClr>
                  </a:outerShdw>
                </a:effectLst>
              </a:rPr>
              <a:t>1.0*B Securities</a:t>
            </a:r>
            <a:endParaRPr lang="el-GR" sz="1400" b="1" dirty="0">
              <a:solidFill>
                <a:schemeClr val="bg1"/>
              </a:solidFill>
              <a:effectLst>
                <a:outerShdw blurRad="38100" dist="38100" dir="2700000" algn="tl">
                  <a:srgbClr val="000000">
                    <a:alpha val="43137"/>
                  </a:srgbClr>
                </a:outerShdw>
              </a:effectLst>
            </a:endParaRPr>
          </a:p>
        </p:txBody>
      </p:sp>
      <p:sp>
        <p:nvSpPr>
          <p:cNvPr id="44" name="TextBox 43"/>
          <p:cNvSpPr txBox="1"/>
          <p:nvPr/>
        </p:nvSpPr>
        <p:spPr>
          <a:xfrm>
            <a:off x="8355596" y="2350330"/>
            <a:ext cx="2271845" cy="307777"/>
          </a:xfrm>
          <a:prstGeom prst="rect">
            <a:avLst/>
          </a:prstGeom>
          <a:noFill/>
        </p:spPr>
        <p:txBody>
          <a:bodyPr wrap="square" rtlCol="0">
            <a:spAutoFit/>
          </a:bodyPr>
          <a:lstStyle/>
          <a:p>
            <a:r>
              <a:rPr lang="el-GR" sz="1400" b="1" dirty="0" smtClean="0">
                <a:solidFill>
                  <a:schemeClr val="bg1"/>
                </a:solidFill>
                <a:effectLst>
                  <a:outerShdw blurRad="38100" dist="38100" dir="2700000" algn="tl">
                    <a:srgbClr val="000000">
                      <a:alpha val="43137"/>
                    </a:srgbClr>
                  </a:outerShdw>
                </a:effectLst>
              </a:rPr>
              <a:t>€</a:t>
            </a:r>
            <a:r>
              <a:rPr lang="en-US" sz="1400" b="1" dirty="0" smtClean="0">
                <a:solidFill>
                  <a:schemeClr val="bg1"/>
                </a:solidFill>
                <a:effectLst>
                  <a:outerShdw blurRad="38100" dist="38100" dir="2700000" algn="tl">
                    <a:srgbClr val="000000">
                      <a:alpha val="43137"/>
                    </a:srgbClr>
                  </a:outerShdw>
                </a:effectLst>
              </a:rPr>
              <a:t>1.0*B Securities</a:t>
            </a:r>
            <a:endParaRPr lang="el-GR" sz="1400" b="1" dirty="0">
              <a:solidFill>
                <a:schemeClr val="bg1"/>
              </a:solidFill>
              <a:effectLst>
                <a:outerShdw blurRad="38100" dist="38100" dir="2700000" algn="tl">
                  <a:srgbClr val="000000">
                    <a:alpha val="43137"/>
                  </a:srgbClr>
                </a:outerShdw>
              </a:effectLst>
            </a:endParaRPr>
          </a:p>
        </p:txBody>
      </p:sp>
      <p:sp>
        <p:nvSpPr>
          <p:cNvPr id="45" name="TextBox 44"/>
          <p:cNvSpPr txBox="1"/>
          <p:nvPr/>
        </p:nvSpPr>
        <p:spPr>
          <a:xfrm>
            <a:off x="7422067" y="3333801"/>
            <a:ext cx="2271845" cy="307777"/>
          </a:xfrm>
          <a:prstGeom prst="rect">
            <a:avLst/>
          </a:prstGeom>
          <a:noFill/>
        </p:spPr>
        <p:txBody>
          <a:bodyPr wrap="square" rtlCol="0">
            <a:spAutoFit/>
          </a:bodyPr>
          <a:lstStyle/>
          <a:p>
            <a:r>
              <a:rPr lang="el-GR" sz="1400" b="1" dirty="0" smtClean="0">
                <a:solidFill>
                  <a:schemeClr val="bg1"/>
                </a:solidFill>
                <a:effectLst>
                  <a:outerShdw blurRad="38100" dist="38100" dir="2700000" algn="tl">
                    <a:srgbClr val="000000">
                      <a:alpha val="43137"/>
                    </a:srgbClr>
                  </a:outerShdw>
                </a:effectLst>
              </a:rPr>
              <a:t>€</a:t>
            </a:r>
            <a:r>
              <a:rPr lang="en-US" sz="1400" b="1" dirty="0" smtClean="0">
                <a:solidFill>
                  <a:schemeClr val="bg1"/>
                </a:solidFill>
                <a:effectLst>
                  <a:outerShdw blurRad="38100" dist="38100" dir="2700000" algn="tl">
                    <a:srgbClr val="000000">
                      <a:alpha val="43137"/>
                    </a:srgbClr>
                  </a:outerShdw>
                </a:effectLst>
              </a:rPr>
              <a:t>1.0*</a:t>
            </a:r>
            <a:r>
              <a:rPr lang="el-GR" sz="1400" b="1" dirty="0" smtClean="0">
                <a:solidFill>
                  <a:schemeClr val="bg1"/>
                </a:solidFill>
                <a:effectLst>
                  <a:outerShdw blurRad="38100" dist="38100" dir="2700000" algn="tl">
                    <a:srgbClr val="000000">
                      <a:alpha val="43137"/>
                    </a:srgbClr>
                  </a:outerShdw>
                </a:effectLst>
              </a:rPr>
              <a:t>Α </a:t>
            </a:r>
            <a:r>
              <a:rPr lang="en-US" sz="1400" b="1" dirty="0" smtClean="0">
                <a:solidFill>
                  <a:schemeClr val="bg1"/>
                </a:solidFill>
                <a:effectLst>
                  <a:outerShdw blurRad="38100" dist="38100" dir="2700000" algn="tl">
                    <a:srgbClr val="000000">
                      <a:alpha val="43137"/>
                    </a:srgbClr>
                  </a:outerShdw>
                </a:effectLst>
              </a:rPr>
              <a:t>loan to SPC</a:t>
            </a:r>
            <a:endParaRPr lang="el-GR" sz="1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018377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4" name="TextBox 3"/>
          <p:cNvSpPr txBox="1"/>
          <p:nvPr/>
        </p:nvSpPr>
        <p:spPr>
          <a:xfrm>
            <a:off x="5926682" y="2260029"/>
            <a:ext cx="5370490" cy="3970318"/>
          </a:xfrm>
          <a:prstGeom prst="rect">
            <a:avLst/>
          </a:prstGeom>
          <a:noFill/>
        </p:spPr>
        <p:txBody>
          <a:bodyPr wrap="square" rtlCol="0">
            <a:spAutoFit/>
          </a:bodyPr>
          <a:lstStyle/>
          <a:p>
            <a:pPr algn="just">
              <a:lnSpc>
                <a:spcPct val="150000"/>
              </a:lnSpc>
            </a:pPr>
            <a:r>
              <a:rPr lang="en-US" sz="2400" b="1" dirty="0" smtClean="0">
                <a:solidFill>
                  <a:schemeClr val="bg1"/>
                </a:solidFill>
                <a:effectLst>
                  <a:outerShdw blurRad="38100" dist="38100" dir="2700000" algn="tl">
                    <a:srgbClr val="000000">
                      <a:alpha val="43137"/>
                    </a:srgbClr>
                  </a:outerShdw>
                </a:effectLst>
              </a:rPr>
              <a:t>And here comes the million dollar question ….</a:t>
            </a:r>
          </a:p>
          <a:p>
            <a:pPr algn="just">
              <a:lnSpc>
                <a:spcPct val="150000"/>
              </a:lnSpc>
            </a:pPr>
            <a:endParaRPr lang="en-US" sz="2400" b="1" dirty="0">
              <a:solidFill>
                <a:schemeClr val="bg1"/>
              </a:solidFill>
              <a:effectLst>
                <a:outerShdw blurRad="38100" dist="38100" dir="2700000" algn="tl">
                  <a:srgbClr val="000000">
                    <a:alpha val="43137"/>
                  </a:srgbClr>
                </a:outerShdw>
              </a:effectLst>
            </a:endParaRPr>
          </a:p>
          <a:p>
            <a:pPr algn="just">
              <a:lnSpc>
                <a:spcPct val="150000"/>
              </a:lnSpc>
            </a:pPr>
            <a:r>
              <a:rPr lang="en-US" sz="2400" b="1" dirty="0" smtClean="0">
                <a:solidFill>
                  <a:schemeClr val="bg1"/>
                </a:solidFill>
                <a:effectLst>
                  <a:outerShdw blurRad="38100" dist="38100" dir="2700000" algn="tl">
                    <a:srgbClr val="000000">
                      <a:alpha val="43137"/>
                    </a:srgbClr>
                  </a:outerShdw>
                </a:effectLst>
              </a:rPr>
              <a:t>As long as the need is obvious, the funding is available, why retrofit projects are still only a few, just 30 months before the deadline?</a:t>
            </a:r>
            <a:endParaRPr lang="el-GR" sz="2400" b="1" dirty="0">
              <a:solidFill>
                <a:schemeClr val="bg1"/>
              </a:solidFill>
              <a:effectLst>
                <a:outerShdw blurRad="38100" dist="38100" dir="2700000" algn="tl">
                  <a:srgbClr val="000000">
                    <a:alpha val="43137"/>
                  </a:srgbClr>
                </a:outerShdw>
              </a:effectLs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246" y="2411115"/>
            <a:ext cx="4511748" cy="4373229"/>
          </a:xfrm>
          <a:prstGeom prst="rect">
            <a:avLst/>
          </a:prstGeom>
        </p:spPr>
      </p:pic>
    </p:spTree>
    <p:extLst>
      <p:ext uri="{BB962C8B-B14F-4D97-AF65-F5344CB8AC3E}">
        <p14:creationId xmlns:p14="http://schemas.microsoft.com/office/powerpoint/2010/main" val="8321380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3" name="TextBox 2"/>
          <p:cNvSpPr txBox="1"/>
          <p:nvPr/>
        </p:nvSpPr>
        <p:spPr>
          <a:xfrm>
            <a:off x="887103" y="2238233"/>
            <a:ext cx="9662616" cy="4278094"/>
          </a:xfrm>
          <a:prstGeom prst="rect">
            <a:avLst/>
          </a:prstGeom>
          <a:noFill/>
        </p:spPr>
        <p:txBody>
          <a:bodyPr wrap="square" rtlCol="0">
            <a:spAutoFit/>
          </a:bodyPr>
          <a:lstStyle/>
          <a:p>
            <a:r>
              <a:rPr lang="en-US" sz="2800" b="1" dirty="0" smtClean="0">
                <a:solidFill>
                  <a:schemeClr val="bg1"/>
                </a:solidFill>
                <a:effectLst>
                  <a:outerShdw blurRad="38100" dist="38100" dir="2700000" algn="tl">
                    <a:srgbClr val="000000">
                      <a:alpha val="43137"/>
                    </a:srgbClr>
                  </a:outerShdw>
                </a:effectLst>
              </a:rPr>
              <a:t>Some possible answers</a:t>
            </a:r>
            <a:r>
              <a:rPr lang="el-GR" sz="2800" b="1" dirty="0" smtClean="0">
                <a:solidFill>
                  <a:schemeClr val="bg1"/>
                </a:solidFill>
                <a:effectLst>
                  <a:outerShdw blurRad="38100" dist="38100" dir="2700000" algn="tl">
                    <a:srgbClr val="000000">
                      <a:alpha val="43137"/>
                    </a:srgbClr>
                  </a:outerShdw>
                </a:effectLst>
              </a:rPr>
              <a:t> …</a:t>
            </a:r>
          </a:p>
          <a:p>
            <a:endParaRPr lang="el-GR" sz="2800" b="1" dirty="0">
              <a:solidFill>
                <a:schemeClr val="bg1"/>
              </a:solidFill>
              <a:effectLst>
                <a:outerShdw blurRad="38100" dist="38100" dir="2700000" algn="tl">
                  <a:srgbClr val="000000">
                    <a:alpha val="43137"/>
                  </a:srgbClr>
                </a:outerShdw>
              </a:effectLst>
            </a:endParaRPr>
          </a:p>
          <a:p>
            <a:pPr marL="285750" indent="-285750">
              <a:lnSpc>
                <a:spcPct val="150000"/>
              </a:lnSpc>
              <a:buFont typeface="Arial" panose="020B0604020202020204" pitchFamily="34" charset="0"/>
              <a:buChar char="•"/>
            </a:pPr>
            <a:r>
              <a:rPr lang="en-US" b="1" dirty="0" smtClean="0">
                <a:solidFill>
                  <a:schemeClr val="bg1"/>
                </a:solidFill>
                <a:effectLst>
                  <a:outerShdw blurRad="38100" dist="38100" dir="2700000" algn="tl">
                    <a:srgbClr val="000000">
                      <a:alpha val="43137"/>
                    </a:srgbClr>
                  </a:outerShdw>
                </a:effectLst>
              </a:rPr>
              <a:t>Ship-owners are consider that a time extension will be given by IMO. The later the retrofit projects implementation, the more the ships that will be go for scrap</a:t>
            </a:r>
          </a:p>
          <a:p>
            <a:pPr marL="285750" indent="-285750">
              <a:lnSpc>
                <a:spcPct val="150000"/>
              </a:lnSpc>
              <a:buFont typeface="Arial" panose="020B0604020202020204" pitchFamily="34" charset="0"/>
              <a:buChar char="•"/>
            </a:pPr>
            <a:r>
              <a:rPr lang="en-US" b="1" dirty="0" smtClean="0">
                <a:solidFill>
                  <a:schemeClr val="bg1"/>
                </a:solidFill>
                <a:effectLst>
                  <a:outerShdw blurRad="38100" dist="38100" dir="2700000" algn="tl">
                    <a:srgbClr val="000000">
                      <a:alpha val="43137"/>
                    </a:srgbClr>
                  </a:outerShdw>
                </a:effectLst>
              </a:rPr>
              <a:t>The more the time passes by, the more the prices drop</a:t>
            </a:r>
          </a:p>
          <a:p>
            <a:pPr marL="285750" indent="-285750">
              <a:lnSpc>
                <a:spcPct val="150000"/>
              </a:lnSpc>
              <a:buFont typeface="Arial" panose="020B0604020202020204" pitchFamily="34" charset="0"/>
              <a:buChar char="•"/>
            </a:pPr>
            <a:r>
              <a:rPr lang="en-US" b="1" dirty="0" smtClean="0">
                <a:solidFill>
                  <a:schemeClr val="bg1"/>
                </a:solidFill>
                <a:effectLst>
                  <a:outerShdw blurRad="38100" dist="38100" dir="2700000" algn="tl">
                    <a:srgbClr val="000000">
                      <a:alpha val="43137"/>
                    </a:srgbClr>
                  </a:outerShdw>
                </a:effectLst>
              </a:rPr>
              <a:t>Alternative solutions may appear (i.e. low </a:t>
            </a:r>
            <a:r>
              <a:rPr lang="en-US" b="1" dirty="0" err="1" smtClean="0">
                <a:solidFill>
                  <a:schemeClr val="bg1"/>
                </a:solidFill>
                <a:effectLst>
                  <a:outerShdw blurRad="38100" dist="38100" dir="2700000" algn="tl">
                    <a:srgbClr val="000000">
                      <a:alpha val="43137"/>
                    </a:srgbClr>
                  </a:outerShdw>
                </a:effectLst>
              </a:rPr>
              <a:t>sulphur</a:t>
            </a:r>
            <a:r>
              <a:rPr lang="en-US" b="1" dirty="0" smtClean="0">
                <a:solidFill>
                  <a:schemeClr val="bg1"/>
                </a:solidFill>
                <a:effectLst>
                  <a:outerShdw blurRad="38100" dist="38100" dir="2700000" algn="tl">
                    <a:srgbClr val="000000">
                      <a:alpha val="43137"/>
                    </a:srgbClr>
                  </a:outerShdw>
                </a:effectLst>
              </a:rPr>
              <a:t> fuels, other than LNG)</a:t>
            </a:r>
          </a:p>
          <a:p>
            <a:pPr marL="285750" indent="-285750">
              <a:lnSpc>
                <a:spcPct val="150000"/>
              </a:lnSpc>
              <a:buFont typeface="Arial" panose="020B0604020202020204" pitchFamily="34" charset="0"/>
              <a:buChar char="•"/>
            </a:pPr>
            <a:r>
              <a:rPr lang="en-US" b="1" dirty="0" smtClean="0">
                <a:solidFill>
                  <a:schemeClr val="bg1"/>
                </a:solidFill>
                <a:effectLst>
                  <a:outerShdw blurRad="38100" dist="38100" dir="2700000" algn="tl">
                    <a:srgbClr val="000000">
                      <a:alpha val="43137"/>
                    </a:srgbClr>
                  </a:outerShdw>
                </a:effectLst>
              </a:rPr>
              <a:t>Ownership and Incorporation. Shipping companies are quite often offshore, so financing (and funding) is not easy</a:t>
            </a:r>
          </a:p>
          <a:p>
            <a:pPr marL="285750" indent="-285750">
              <a:lnSpc>
                <a:spcPct val="150000"/>
              </a:lnSpc>
              <a:buFont typeface="Arial" panose="020B0604020202020204" pitchFamily="34" charset="0"/>
              <a:buChar char="•"/>
            </a:pPr>
            <a:r>
              <a:rPr lang="en-US" b="1" dirty="0" smtClean="0">
                <a:solidFill>
                  <a:schemeClr val="bg1"/>
                </a:solidFill>
                <a:effectLst>
                  <a:outerShdw blurRad="38100" dist="38100" dir="2700000" algn="tl">
                    <a:srgbClr val="000000">
                      <a:alpha val="43137"/>
                    </a:srgbClr>
                  </a:outerShdw>
                </a:effectLst>
              </a:rPr>
              <a:t>Second mortgages on ships are not easy to apply</a:t>
            </a:r>
          </a:p>
          <a:p>
            <a:pPr marL="285750" indent="-285750">
              <a:lnSpc>
                <a:spcPct val="150000"/>
              </a:lnSpc>
              <a:buFont typeface="Arial" panose="020B0604020202020204" pitchFamily="34" charset="0"/>
              <a:buChar char="•"/>
            </a:pPr>
            <a:r>
              <a:rPr lang="en-US" b="1" dirty="0" smtClean="0">
                <a:solidFill>
                  <a:schemeClr val="bg1"/>
                </a:solidFill>
                <a:effectLst>
                  <a:outerShdw blurRad="38100" dist="38100" dir="2700000" algn="tl">
                    <a:srgbClr val="000000">
                      <a:alpha val="43137"/>
                    </a:srgbClr>
                  </a:outerShdw>
                </a:effectLst>
              </a:rPr>
              <a:t>World crisis is not completely over yet, affecting supply and demand curves</a:t>
            </a:r>
            <a:endParaRPr lang="el-GR" dirty="0"/>
          </a:p>
        </p:txBody>
      </p:sp>
    </p:spTree>
    <p:extLst>
      <p:ext uri="{BB962C8B-B14F-4D97-AF65-F5344CB8AC3E}">
        <p14:creationId xmlns:p14="http://schemas.microsoft.com/office/powerpoint/2010/main" val="2036853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668"/>
            <a:ext cx="12192000" cy="6892668"/>
          </a:xfrm>
          <a:prstGeom prst="rect">
            <a:avLst/>
          </a:prstGeom>
        </p:spPr>
      </p:pic>
      <p:sp>
        <p:nvSpPr>
          <p:cNvPr id="3" name="Rectangle 2"/>
          <p:cNvSpPr/>
          <p:nvPr/>
        </p:nvSpPr>
        <p:spPr>
          <a:xfrm>
            <a:off x="946298" y="2537245"/>
            <a:ext cx="10058400" cy="3956468"/>
          </a:xfrm>
          <a:prstGeom prst="rect">
            <a:avLst/>
          </a:prstGeom>
        </p:spPr>
        <p:txBody>
          <a:bodyPr wrap="square">
            <a:spAutoFit/>
          </a:bodyPr>
          <a:lstStyle/>
          <a:p>
            <a:pPr>
              <a:lnSpc>
                <a:spcPct val="107000"/>
              </a:lnSpc>
              <a:spcAft>
                <a:spcPts val="800"/>
              </a:spcAft>
            </a:pPr>
            <a:r>
              <a:rPr lang="en-US" b="1" u="sng" dirty="0">
                <a:solidFill>
                  <a:schemeClr val="bg1"/>
                </a:solidFill>
                <a:latin typeface="Calibri" panose="020F0502020204030204" pitchFamily="34" charset="0"/>
                <a:ea typeface="Calibri" panose="020F0502020204030204" pitchFamily="34" charset="0"/>
                <a:cs typeface="Times New Roman" panose="02020603050405020304" pitchFamily="18" charset="0"/>
              </a:rPr>
              <a:t>What is a green bond?</a:t>
            </a:r>
            <a:endParaRPr lang="el-GR" b="1" u="sng"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b="1" dirty="0">
                <a:solidFill>
                  <a:schemeClr val="bg1"/>
                </a:solidFill>
                <a:latin typeface="Calibri" panose="020F0502020204030204" pitchFamily="34" charset="0"/>
                <a:ea typeface="Calibri" panose="020F0502020204030204" pitchFamily="34" charset="0"/>
                <a:cs typeface="Times New Roman" panose="02020603050405020304" pitchFamily="18" charset="0"/>
              </a:rPr>
              <a:t>The term “green bond” describes bonds that not only encompass financial obligations but also incorporate environmental benefits claimed by the green bond issuer. Green bonds are seen as promising, innovative financial instruments that could play an important role in accessing private capital at scale for the sustainable development of the economies. The market for them has grown significantly over the past five </a:t>
            </a:r>
            <a:r>
              <a:rPr lang="en-US"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years</a:t>
            </a:r>
            <a:endParaRPr lang="en-US" sz="400"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b="1" u="sng"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Green Bonds are supported by WWF …</a:t>
            </a:r>
          </a:p>
          <a:p>
            <a:pPr>
              <a:lnSpc>
                <a:spcPct val="107000"/>
              </a:lnSpc>
              <a:spcAft>
                <a:spcPts val="800"/>
              </a:spcAft>
            </a:pPr>
            <a:r>
              <a:rPr lang="en-US" b="1"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WWF believes that green bonds – as a first step towards greening the overall bond markets – have the potential to make a unique contribution to a “One Planet economy where natural capital is preserved, restored and enhanced rather than destroyed”. In order to achieve this, science based criteria should be developed through multi-stakeholder dialogue and they should be consistent and compatible with WWF’s vision and mission</a:t>
            </a:r>
            <a:endParaRPr lang="el-GR"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847695" y="2029414"/>
            <a:ext cx="6337147" cy="507831"/>
          </a:xfrm>
          <a:prstGeom prst="rect">
            <a:avLst/>
          </a:prstGeom>
        </p:spPr>
        <p:txBody>
          <a:bodyPr wrap="square">
            <a:spAutoFit/>
          </a:bodyPr>
          <a:lstStyle/>
          <a:p>
            <a:pPr>
              <a:lnSpc>
                <a:spcPct val="150000"/>
              </a:lnSpc>
            </a:pPr>
            <a:r>
              <a:rPr lang="en-US" b="1" dirty="0">
                <a:solidFill>
                  <a:schemeClr val="bg1"/>
                </a:solidFill>
                <a:effectLst>
                  <a:outerShdw blurRad="38100" dist="38100" dir="2700000" algn="tl">
                    <a:srgbClr val="000000">
                      <a:alpha val="43137"/>
                    </a:srgbClr>
                  </a:outerShdw>
                </a:effectLst>
              </a:rPr>
              <a:t>What alternative solutions do we </a:t>
            </a:r>
            <a:r>
              <a:rPr lang="en-US" b="1" dirty="0" smtClean="0">
                <a:solidFill>
                  <a:schemeClr val="bg1"/>
                </a:solidFill>
                <a:effectLst>
                  <a:outerShdw blurRad="38100" dist="38100" dir="2700000" algn="tl">
                    <a:srgbClr val="000000">
                      <a:alpha val="43137"/>
                    </a:srgbClr>
                  </a:outerShdw>
                </a:effectLst>
              </a:rPr>
              <a:t>have… Green bonds </a:t>
            </a:r>
            <a:endParaRPr lang="en-US" b="1" dirty="0">
              <a:solidFill>
                <a:schemeClr val="bg1"/>
              </a:solidFill>
              <a:effectLst>
                <a:outerShdw blurRad="38100" dist="38100" dir="2700000" algn="tl">
                  <a:srgbClr val="000000">
                    <a:alpha val="43137"/>
                  </a:srgbClr>
                </a:outerShdw>
              </a:effectLst>
            </a:endParaRPr>
          </a:p>
        </p:txBody>
      </p:sp>
      <p:sp>
        <p:nvSpPr>
          <p:cNvPr id="6" name="TextBox 5"/>
          <p:cNvSpPr txBox="1"/>
          <p:nvPr/>
        </p:nvSpPr>
        <p:spPr>
          <a:xfrm>
            <a:off x="211377" y="6444928"/>
            <a:ext cx="6973465" cy="307777"/>
          </a:xfrm>
          <a:prstGeom prst="rect">
            <a:avLst/>
          </a:prstGeom>
          <a:noFill/>
        </p:spPr>
        <p:txBody>
          <a:bodyPr wrap="square" rtlCol="0">
            <a:spAutoFit/>
          </a:bodyPr>
          <a:lstStyle/>
          <a:p>
            <a:r>
              <a:rPr lang="en-US" sz="1400" i="1" dirty="0" smtClean="0">
                <a:solidFill>
                  <a:schemeClr val="bg1"/>
                </a:solidFill>
              </a:rPr>
              <a:t>Source: KPMG, WWF, Mainstreaming the Green Bond market, November 2016</a:t>
            </a:r>
            <a:endParaRPr lang="el-GR" sz="1400" i="1" dirty="0">
              <a:solidFill>
                <a:schemeClr val="bg1"/>
              </a:solidFill>
            </a:endParaRPr>
          </a:p>
        </p:txBody>
      </p:sp>
    </p:spTree>
    <p:extLst>
      <p:ext uri="{BB962C8B-B14F-4D97-AF65-F5344CB8AC3E}">
        <p14:creationId xmlns:p14="http://schemas.microsoft.com/office/powerpoint/2010/main" val="2568979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pic>
        <p:nvPicPr>
          <p:cNvPr id="4" name="Picture 3"/>
          <p:cNvPicPr>
            <a:picLocks noChangeAspect="1"/>
          </p:cNvPicPr>
          <p:nvPr/>
        </p:nvPicPr>
        <p:blipFill>
          <a:blip r:embed="rId3"/>
          <a:stretch>
            <a:fillRect/>
          </a:stretch>
        </p:blipFill>
        <p:spPr>
          <a:xfrm>
            <a:off x="340235" y="2577679"/>
            <a:ext cx="5532530" cy="2887156"/>
          </a:xfrm>
          <a:prstGeom prst="rect">
            <a:avLst/>
          </a:prstGeom>
        </p:spPr>
      </p:pic>
      <p:pic>
        <p:nvPicPr>
          <p:cNvPr id="2" name="Picture 1"/>
          <p:cNvPicPr>
            <a:picLocks noChangeAspect="1"/>
          </p:cNvPicPr>
          <p:nvPr/>
        </p:nvPicPr>
        <p:blipFill>
          <a:blip r:embed="rId4"/>
          <a:stretch>
            <a:fillRect/>
          </a:stretch>
        </p:blipFill>
        <p:spPr>
          <a:xfrm>
            <a:off x="5872765" y="3446334"/>
            <a:ext cx="4984259" cy="3465731"/>
          </a:xfrm>
          <a:prstGeom prst="rect">
            <a:avLst/>
          </a:prstGeom>
        </p:spPr>
      </p:pic>
      <p:sp>
        <p:nvSpPr>
          <p:cNvPr id="3" name="Rectangle 2"/>
          <p:cNvSpPr/>
          <p:nvPr/>
        </p:nvSpPr>
        <p:spPr>
          <a:xfrm>
            <a:off x="340235" y="2085080"/>
            <a:ext cx="6337147" cy="507831"/>
          </a:xfrm>
          <a:prstGeom prst="rect">
            <a:avLst/>
          </a:prstGeom>
        </p:spPr>
        <p:txBody>
          <a:bodyPr wrap="square">
            <a:spAutoFit/>
          </a:bodyPr>
          <a:lstStyle/>
          <a:p>
            <a:pPr>
              <a:lnSpc>
                <a:spcPct val="150000"/>
              </a:lnSpc>
            </a:pPr>
            <a:r>
              <a:rPr lang="en-US" b="1" dirty="0">
                <a:solidFill>
                  <a:schemeClr val="bg1"/>
                </a:solidFill>
                <a:effectLst>
                  <a:outerShdw blurRad="38100" dist="38100" dir="2700000" algn="tl">
                    <a:srgbClr val="000000">
                      <a:alpha val="43137"/>
                    </a:srgbClr>
                  </a:outerShdw>
                </a:effectLst>
              </a:rPr>
              <a:t>What alternative solutions do we </a:t>
            </a:r>
            <a:r>
              <a:rPr lang="en-US" b="1" dirty="0" smtClean="0">
                <a:solidFill>
                  <a:schemeClr val="bg1"/>
                </a:solidFill>
                <a:effectLst>
                  <a:outerShdw blurRad="38100" dist="38100" dir="2700000" algn="tl">
                    <a:srgbClr val="000000">
                      <a:alpha val="43137"/>
                    </a:srgbClr>
                  </a:outerShdw>
                </a:effectLst>
              </a:rPr>
              <a:t>have… Green bonds </a:t>
            </a:r>
            <a:endParaRPr lang="en-US"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7416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4" name="Rectangle 3"/>
          <p:cNvSpPr/>
          <p:nvPr/>
        </p:nvSpPr>
        <p:spPr>
          <a:xfrm>
            <a:off x="919091" y="2559991"/>
            <a:ext cx="10308889" cy="4060086"/>
          </a:xfrm>
          <a:prstGeom prst="rect">
            <a:avLst/>
          </a:prstGeom>
        </p:spPr>
        <p:txBody>
          <a:bodyPr wrap="square">
            <a:spAutoFit/>
          </a:bodyPr>
          <a:lstStyle/>
          <a:p>
            <a:pPr marL="0" lvl="2">
              <a:spcBef>
                <a:spcPts val="600"/>
              </a:spcBef>
              <a:buClr>
                <a:srgbClr val="97989A"/>
              </a:buClr>
              <a:defRPr/>
            </a:pPr>
            <a:r>
              <a:rPr lang="en-US" b="1" dirty="0">
                <a:solidFill>
                  <a:schemeClr val="bg1"/>
                </a:solidFill>
                <a:latin typeface="Arial"/>
              </a:rPr>
              <a:t>What is Environmental, Social and Governance Due Diligence (“ESG DD”)?</a:t>
            </a:r>
          </a:p>
          <a:p>
            <a:pPr marL="177800" lvl="2" indent="-177800">
              <a:spcBef>
                <a:spcPts val="500"/>
              </a:spcBef>
              <a:buClr>
                <a:srgbClr val="97989A"/>
              </a:buClr>
              <a:buFont typeface="Arial" pitchFamily="34" charset="0"/>
              <a:buChar char="■"/>
              <a:defRPr/>
            </a:pPr>
            <a:r>
              <a:rPr lang="en-US" sz="1600" b="1" dirty="0">
                <a:solidFill>
                  <a:schemeClr val="bg1"/>
                </a:solidFill>
              </a:rPr>
              <a:t>Assessing environmental risks, liabilities and opportunities (Environmental Due Diligence, EDD) gradually became part of </a:t>
            </a:r>
            <a:r>
              <a:rPr lang="en-US" sz="1600" b="1" dirty="0" smtClean="0">
                <a:solidFill>
                  <a:schemeClr val="bg1"/>
                </a:solidFill>
              </a:rPr>
              <a:t>several business </a:t>
            </a:r>
            <a:r>
              <a:rPr lang="en-US" sz="1600" b="1" dirty="0">
                <a:solidFill>
                  <a:schemeClr val="bg1"/>
                </a:solidFill>
              </a:rPr>
              <a:t>transactions from the 1980s onwards. The focus expanded to include health and safety in the DD in the 1990s as these turned out to be of relevance for the valuation in many transactions.</a:t>
            </a:r>
          </a:p>
          <a:p>
            <a:pPr marL="177800" lvl="2" indent="-177800">
              <a:spcBef>
                <a:spcPts val="500"/>
              </a:spcBef>
              <a:buClr>
                <a:srgbClr val="97989A"/>
              </a:buClr>
              <a:buFont typeface="Arial" pitchFamily="34" charset="0"/>
              <a:buChar char="■"/>
              <a:defRPr/>
            </a:pPr>
            <a:r>
              <a:rPr lang="en-US" sz="1600" b="1" dirty="0">
                <a:solidFill>
                  <a:schemeClr val="bg1"/>
                </a:solidFill>
              </a:rPr>
              <a:t>An ESG DD process identifies and analyses potentially material environmental, social &amp; governance risks, liabilities and opportunities associated with key operational activities that could impact valuation or the reputation of the target business. </a:t>
            </a:r>
            <a:endParaRPr lang="en-US" sz="1600" b="1" dirty="0" smtClean="0">
              <a:solidFill>
                <a:schemeClr val="bg1"/>
              </a:solidFill>
            </a:endParaRPr>
          </a:p>
          <a:p>
            <a:pPr marL="177800" lvl="2" indent="-177800">
              <a:spcBef>
                <a:spcPts val="500"/>
              </a:spcBef>
              <a:buClr>
                <a:srgbClr val="97989A"/>
              </a:buClr>
              <a:buFont typeface="Arial" pitchFamily="34" charset="0"/>
              <a:buChar char="■"/>
              <a:defRPr/>
            </a:pPr>
            <a:endParaRPr lang="en-US" sz="400" b="1" dirty="0">
              <a:solidFill>
                <a:schemeClr val="bg1"/>
              </a:solidFill>
            </a:endParaRPr>
          </a:p>
          <a:p>
            <a:pPr marL="0" lvl="2" indent="-177800">
              <a:spcBef>
                <a:spcPts val="600"/>
              </a:spcBef>
              <a:buClr>
                <a:srgbClr val="97989A"/>
              </a:buClr>
              <a:defRPr/>
            </a:pPr>
            <a:r>
              <a:rPr lang="en-US" b="1" dirty="0">
                <a:solidFill>
                  <a:schemeClr val="bg1"/>
                </a:solidFill>
                <a:latin typeface="Arial"/>
              </a:rPr>
              <a:t>What ESG aspects should be considered in an ESG DD process?</a:t>
            </a:r>
          </a:p>
          <a:p>
            <a:pPr marL="177800" lvl="2" indent="-177800">
              <a:spcBef>
                <a:spcPts val="500"/>
              </a:spcBef>
              <a:buClr>
                <a:srgbClr val="97989A"/>
              </a:buClr>
              <a:buFont typeface="Arial" pitchFamily="34" charset="0"/>
              <a:buChar char="■"/>
              <a:defRPr/>
            </a:pPr>
            <a:r>
              <a:rPr lang="en-US" sz="1600" b="1" dirty="0">
                <a:solidFill>
                  <a:schemeClr val="bg1"/>
                </a:solidFill>
              </a:rPr>
              <a:t>Legal and financial consequences of environmental, health, safety, and social issues originating from activities within the company borders remain fundamental to most ESG DD investigations</a:t>
            </a:r>
          </a:p>
          <a:p>
            <a:pPr marL="177800" lvl="2" indent="-177800">
              <a:spcBef>
                <a:spcPts val="500"/>
              </a:spcBef>
              <a:buClr>
                <a:srgbClr val="97989A"/>
              </a:buClr>
              <a:buFont typeface="Arial" pitchFamily="34" charset="0"/>
              <a:buChar char="■"/>
              <a:defRPr/>
            </a:pPr>
            <a:r>
              <a:rPr lang="en-US" sz="1600" b="1" dirty="0">
                <a:solidFill>
                  <a:schemeClr val="bg1"/>
                </a:solidFill>
              </a:rPr>
              <a:t>But key ESG aspects nowadays concern the whole value chain beyond company borders and include increasingly important ESG issues, impacting business performance, such as the supply chain</a:t>
            </a:r>
            <a:r>
              <a:rPr lang="en-US" sz="1600" b="1" dirty="0" smtClean="0">
                <a:solidFill>
                  <a:schemeClr val="bg1"/>
                </a:solidFill>
              </a:rPr>
              <a:t>.</a:t>
            </a:r>
            <a:endParaRPr lang="en-US" sz="1300" dirty="0"/>
          </a:p>
        </p:txBody>
      </p:sp>
      <p:sp>
        <p:nvSpPr>
          <p:cNvPr id="6" name="Rectangle 5"/>
          <p:cNvSpPr/>
          <p:nvPr/>
        </p:nvSpPr>
        <p:spPr>
          <a:xfrm>
            <a:off x="919091" y="2052160"/>
            <a:ext cx="3435589" cy="507831"/>
          </a:xfrm>
          <a:prstGeom prst="rect">
            <a:avLst/>
          </a:prstGeom>
        </p:spPr>
        <p:txBody>
          <a:bodyPr wrap="square">
            <a:spAutoFit/>
          </a:bodyPr>
          <a:lstStyle/>
          <a:p>
            <a:pPr>
              <a:lnSpc>
                <a:spcPct val="150000"/>
              </a:lnSpc>
            </a:pPr>
            <a:r>
              <a:rPr lang="en-US" b="1" dirty="0">
                <a:solidFill>
                  <a:schemeClr val="bg1"/>
                </a:solidFill>
                <a:effectLst>
                  <a:outerShdw blurRad="38100" dist="38100" dir="2700000" algn="tl">
                    <a:srgbClr val="000000">
                      <a:alpha val="43137"/>
                    </a:srgbClr>
                  </a:outerShdw>
                </a:effectLst>
              </a:rPr>
              <a:t>How shall we approach it </a:t>
            </a:r>
            <a:r>
              <a:rPr lang="en-US" b="1" dirty="0" smtClean="0">
                <a:solidFill>
                  <a:schemeClr val="bg1"/>
                </a:solidFill>
                <a:effectLst>
                  <a:outerShdw blurRad="38100" dist="38100" dir="2700000" algn="tl">
                    <a:srgbClr val="000000">
                      <a:alpha val="43137"/>
                    </a:srgbClr>
                  </a:outerShdw>
                </a:effectLst>
              </a:rPr>
              <a:t>….</a:t>
            </a:r>
            <a:endParaRPr lang="el-GR" b="1" dirty="0">
              <a:solidFill>
                <a:schemeClr val="bg1"/>
              </a:solidFill>
              <a:effectLst>
                <a:outerShdw blurRad="38100" dist="38100" dir="2700000" algn="tl">
                  <a:srgbClr val="000000">
                    <a:alpha val="43137"/>
                  </a:srgbClr>
                </a:outerShdw>
              </a:effectLst>
            </a:endParaRPr>
          </a:p>
        </p:txBody>
      </p:sp>
      <p:sp>
        <p:nvSpPr>
          <p:cNvPr id="7" name="TextBox 6"/>
          <p:cNvSpPr txBox="1"/>
          <p:nvPr/>
        </p:nvSpPr>
        <p:spPr>
          <a:xfrm>
            <a:off x="211378" y="6476827"/>
            <a:ext cx="1564259" cy="307777"/>
          </a:xfrm>
          <a:prstGeom prst="rect">
            <a:avLst/>
          </a:prstGeom>
          <a:noFill/>
        </p:spPr>
        <p:txBody>
          <a:bodyPr wrap="square" rtlCol="0">
            <a:spAutoFit/>
          </a:bodyPr>
          <a:lstStyle/>
          <a:p>
            <a:r>
              <a:rPr lang="en-US" sz="1400" i="1" dirty="0" smtClean="0">
                <a:solidFill>
                  <a:schemeClr val="bg1"/>
                </a:solidFill>
              </a:rPr>
              <a:t>Source: KPMG</a:t>
            </a:r>
            <a:endParaRPr lang="el-GR" sz="1400" i="1" dirty="0">
              <a:solidFill>
                <a:schemeClr val="bg1"/>
              </a:solidFill>
            </a:endParaRPr>
          </a:p>
        </p:txBody>
      </p:sp>
    </p:spTree>
    <p:extLst>
      <p:ext uri="{BB962C8B-B14F-4D97-AF65-F5344CB8AC3E}">
        <p14:creationId xmlns:p14="http://schemas.microsoft.com/office/powerpoint/2010/main" val="14585154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2" name="TextBox 1"/>
          <p:cNvSpPr txBox="1"/>
          <p:nvPr/>
        </p:nvSpPr>
        <p:spPr>
          <a:xfrm>
            <a:off x="969501" y="3488744"/>
            <a:ext cx="8439194" cy="286232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400" b="1" dirty="0" smtClean="0">
                <a:solidFill>
                  <a:schemeClr val="bg1"/>
                </a:solidFill>
                <a:effectLst>
                  <a:outerShdw blurRad="38100" dist="38100" dir="2700000" algn="tl">
                    <a:srgbClr val="000000">
                      <a:alpha val="43137"/>
                    </a:srgbClr>
                  </a:outerShdw>
                </a:effectLst>
              </a:rPr>
              <a:t>Which is the issue</a:t>
            </a:r>
          </a:p>
          <a:p>
            <a:pPr marL="285750" indent="-285750">
              <a:lnSpc>
                <a:spcPct val="150000"/>
              </a:lnSpc>
              <a:buFont typeface="Arial" panose="020B0604020202020204" pitchFamily="34" charset="0"/>
              <a:buChar char="•"/>
            </a:pPr>
            <a:r>
              <a:rPr lang="en-US" sz="2400" b="1" dirty="0" smtClean="0">
                <a:solidFill>
                  <a:schemeClr val="bg1"/>
                </a:solidFill>
                <a:effectLst>
                  <a:outerShdw blurRad="38100" dist="38100" dir="2700000" algn="tl">
                    <a:srgbClr val="000000">
                      <a:alpha val="43137"/>
                    </a:srgbClr>
                  </a:outerShdw>
                </a:effectLst>
              </a:rPr>
              <a:t>What Europe is doing </a:t>
            </a:r>
          </a:p>
          <a:p>
            <a:pPr marL="285750" indent="-285750">
              <a:lnSpc>
                <a:spcPct val="150000"/>
              </a:lnSpc>
              <a:buFont typeface="Arial" panose="020B0604020202020204" pitchFamily="34" charset="0"/>
              <a:buChar char="•"/>
            </a:pPr>
            <a:r>
              <a:rPr lang="en-US" sz="2400" b="1" dirty="0" smtClean="0">
                <a:solidFill>
                  <a:schemeClr val="bg1"/>
                </a:solidFill>
                <a:effectLst>
                  <a:outerShdw blurRad="38100" dist="38100" dir="2700000" algn="tl">
                    <a:srgbClr val="000000">
                      <a:alpha val="43137"/>
                    </a:srgbClr>
                  </a:outerShdw>
                </a:effectLst>
              </a:rPr>
              <a:t>What the Private Banks in Europe are doing</a:t>
            </a:r>
          </a:p>
          <a:p>
            <a:pPr marL="285750" indent="-285750">
              <a:lnSpc>
                <a:spcPct val="150000"/>
              </a:lnSpc>
              <a:buFont typeface="Arial" panose="020B0604020202020204" pitchFamily="34" charset="0"/>
              <a:buChar char="•"/>
            </a:pPr>
            <a:r>
              <a:rPr lang="en-US" sz="2400" b="1" dirty="0" smtClean="0">
                <a:solidFill>
                  <a:schemeClr val="bg1"/>
                </a:solidFill>
                <a:effectLst>
                  <a:outerShdw blurRad="38100" dist="38100" dir="2700000" algn="tl">
                    <a:srgbClr val="000000">
                      <a:alpha val="43137"/>
                    </a:srgbClr>
                  </a:outerShdw>
                </a:effectLst>
              </a:rPr>
              <a:t>What alternative solutions do we have, Green Bonds</a:t>
            </a:r>
          </a:p>
          <a:p>
            <a:pPr marL="285750" indent="-285750">
              <a:lnSpc>
                <a:spcPct val="150000"/>
              </a:lnSpc>
              <a:buFont typeface="Arial" panose="020B0604020202020204" pitchFamily="34" charset="0"/>
              <a:buChar char="•"/>
            </a:pPr>
            <a:r>
              <a:rPr lang="en-US" sz="2400" b="1" dirty="0" smtClean="0">
                <a:solidFill>
                  <a:schemeClr val="bg1"/>
                </a:solidFill>
                <a:effectLst>
                  <a:outerShdw blurRad="38100" dist="38100" dir="2700000" algn="tl">
                    <a:srgbClr val="000000">
                      <a:alpha val="43137"/>
                    </a:srgbClr>
                  </a:outerShdw>
                </a:effectLst>
              </a:rPr>
              <a:t>How shall we approach it </a:t>
            </a:r>
            <a:endParaRPr lang="el-GR" sz="2400" b="1" dirty="0">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886269" y="2349212"/>
            <a:ext cx="8522426" cy="646331"/>
          </a:xfrm>
          <a:prstGeom prst="rect">
            <a:avLst/>
          </a:prstGeom>
          <a:noFill/>
        </p:spPr>
        <p:txBody>
          <a:bodyPr wrap="square" rtlCol="0">
            <a:spAutoFit/>
          </a:bodyPr>
          <a:lstStyle/>
          <a:p>
            <a:r>
              <a:rPr lang="en-US" sz="3600" b="1" dirty="0" smtClean="0">
                <a:solidFill>
                  <a:schemeClr val="bg1"/>
                </a:solidFill>
                <a:effectLst>
                  <a:outerShdw blurRad="38100" dist="38100" dir="2700000" algn="tl">
                    <a:srgbClr val="000000">
                      <a:alpha val="43137"/>
                    </a:srgbClr>
                  </a:outerShdw>
                </a:effectLst>
              </a:rPr>
              <a:t>What </a:t>
            </a:r>
            <a:r>
              <a:rPr lang="en-US" sz="3600" b="1" dirty="0">
                <a:solidFill>
                  <a:schemeClr val="bg1"/>
                </a:solidFill>
                <a:effectLst>
                  <a:outerShdw blurRad="38100" dist="38100" dir="2700000" algn="tl">
                    <a:srgbClr val="000000">
                      <a:alpha val="43137"/>
                    </a:srgbClr>
                  </a:outerShdw>
                </a:effectLst>
              </a:rPr>
              <a:t>we are going </a:t>
            </a:r>
            <a:r>
              <a:rPr lang="en-US" sz="3600" b="1" dirty="0" smtClean="0">
                <a:solidFill>
                  <a:schemeClr val="bg1"/>
                </a:solidFill>
                <a:effectLst>
                  <a:outerShdw blurRad="38100" dist="38100" dir="2700000" algn="tl">
                    <a:srgbClr val="000000">
                      <a:alpha val="43137"/>
                    </a:srgbClr>
                  </a:outerShdw>
                </a:effectLst>
              </a:rPr>
              <a:t>to talk about ….</a:t>
            </a:r>
            <a:endParaRPr lang="el-GR" sz="36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134155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7" name="Pentagon 6"/>
          <p:cNvSpPr/>
          <p:nvPr/>
        </p:nvSpPr>
        <p:spPr>
          <a:xfrm>
            <a:off x="1970607" y="2945832"/>
            <a:ext cx="1511300" cy="839788"/>
          </a:xfrm>
          <a:prstGeom prst="homePlate">
            <a:avLst>
              <a:gd name="adj" fmla="val 19387"/>
            </a:avLst>
          </a:prstGeom>
          <a:solidFill>
            <a:srgbClr val="4066AA"/>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1100" dirty="0">
                <a:cs typeface="Arial" pitchFamily="34" charset="0"/>
              </a:rPr>
              <a:t>Get an overview of the complexity of ESG DD issues</a:t>
            </a:r>
            <a:endParaRPr lang="en-US" sz="1100" b="1" i="1" dirty="0">
              <a:solidFill>
                <a:schemeClr val="tx1"/>
              </a:solidFill>
            </a:endParaRPr>
          </a:p>
        </p:txBody>
      </p:sp>
      <p:sp>
        <p:nvSpPr>
          <p:cNvPr id="8" name="Pentagon 7"/>
          <p:cNvSpPr/>
          <p:nvPr/>
        </p:nvSpPr>
        <p:spPr>
          <a:xfrm>
            <a:off x="1991868" y="3869755"/>
            <a:ext cx="1511300" cy="839788"/>
          </a:xfrm>
          <a:prstGeom prst="homePlate">
            <a:avLst>
              <a:gd name="adj" fmla="val 18253"/>
            </a:avLst>
          </a:prstGeom>
          <a:solidFill>
            <a:srgbClr val="4066AA"/>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1100" dirty="0">
                <a:cs typeface="Arial" pitchFamily="34" charset="0"/>
              </a:rPr>
              <a:t>Identify &amp; comment on potential</a:t>
            </a:r>
            <a:r>
              <a:rPr lang="en-GB" sz="800" dirty="0">
                <a:cs typeface="Arial" pitchFamily="34" charset="0"/>
              </a:rPr>
              <a:t> </a:t>
            </a:r>
            <a:r>
              <a:rPr lang="en-GB" sz="1100" dirty="0">
                <a:cs typeface="Arial" pitchFamily="34" charset="0"/>
              </a:rPr>
              <a:t>material risks, liabilities and opportunities</a:t>
            </a:r>
            <a:endParaRPr lang="en-US" sz="1100" b="1" i="1" dirty="0">
              <a:solidFill>
                <a:schemeClr val="tx1"/>
              </a:solidFill>
            </a:endParaRPr>
          </a:p>
        </p:txBody>
      </p:sp>
      <p:sp>
        <p:nvSpPr>
          <p:cNvPr id="9" name="Pentagon 8"/>
          <p:cNvSpPr/>
          <p:nvPr/>
        </p:nvSpPr>
        <p:spPr>
          <a:xfrm>
            <a:off x="1991868" y="4793680"/>
            <a:ext cx="1511300" cy="839788"/>
          </a:xfrm>
          <a:prstGeom prst="homePlate">
            <a:avLst>
              <a:gd name="adj" fmla="val 18253"/>
            </a:avLst>
          </a:prstGeom>
          <a:solidFill>
            <a:srgbClr val="4066AA"/>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1100" dirty="0">
                <a:cs typeface="Arial" pitchFamily="34" charset="0"/>
              </a:rPr>
              <a:t>Verify and deepen desk top work</a:t>
            </a:r>
            <a:endParaRPr lang="en-US" sz="1100" b="1" i="1" dirty="0">
              <a:solidFill>
                <a:schemeClr val="tx1"/>
              </a:solidFill>
            </a:endParaRPr>
          </a:p>
        </p:txBody>
      </p:sp>
      <p:sp>
        <p:nvSpPr>
          <p:cNvPr id="11" name="Pentagon 10"/>
          <p:cNvSpPr/>
          <p:nvPr/>
        </p:nvSpPr>
        <p:spPr>
          <a:xfrm>
            <a:off x="2030505" y="5947269"/>
            <a:ext cx="1511300" cy="841375"/>
          </a:xfrm>
          <a:prstGeom prst="homePlate">
            <a:avLst>
              <a:gd name="adj" fmla="val 19387"/>
            </a:avLst>
          </a:prstGeom>
          <a:solidFill>
            <a:srgbClr val="4066AA"/>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1100" dirty="0">
                <a:cs typeface="Arial" pitchFamily="34" charset="0"/>
              </a:rPr>
              <a:t>Get to the depth with selected </a:t>
            </a:r>
            <a:r>
              <a:rPr lang="en-GB" sz="1100" dirty="0" err="1">
                <a:cs typeface="Arial" pitchFamily="34" charset="0"/>
              </a:rPr>
              <a:t>poten-tially</a:t>
            </a:r>
            <a:r>
              <a:rPr lang="en-GB" sz="1100" dirty="0">
                <a:cs typeface="Arial" pitchFamily="34" charset="0"/>
              </a:rPr>
              <a:t> high-impact ESG DD issues</a:t>
            </a:r>
            <a:endParaRPr lang="en-US" sz="1100" b="1" i="1" dirty="0">
              <a:solidFill>
                <a:schemeClr val="tx1"/>
              </a:solidFill>
            </a:endParaRPr>
          </a:p>
        </p:txBody>
      </p:sp>
      <p:sp>
        <p:nvSpPr>
          <p:cNvPr id="12" name="Rectangle 11"/>
          <p:cNvSpPr/>
          <p:nvPr/>
        </p:nvSpPr>
        <p:spPr>
          <a:xfrm>
            <a:off x="1936469" y="2251958"/>
            <a:ext cx="1439863" cy="420687"/>
          </a:xfrm>
          <a:prstGeom prst="rect">
            <a:avLst/>
          </a:prstGeom>
          <a:solidFill>
            <a:srgbClr val="409D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1400" dirty="0"/>
              <a:t>Purpose</a:t>
            </a:r>
          </a:p>
        </p:txBody>
      </p:sp>
      <p:sp>
        <p:nvSpPr>
          <p:cNvPr id="16" name="Rectangle 15"/>
          <p:cNvSpPr/>
          <p:nvPr/>
        </p:nvSpPr>
        <p:spPr>
          <a:xfrm>
            <a:off x="3520793" y="2251958"/>
            <a:ext cx="1906588" cy="420687"/>
          </a:xfrm>
          <a:prstGeom prst="rect">
            <a:avLst/>
          </a:prstGeom>
          <a:solidFill>
            <a:srgbClr val="409D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400"/>
              <a:t>Rationale</a:t>
            </a:r>
          </a:p>
        </p:txBody>
      </p:sp>
      <p:sp>
        <p:nvSpPr>
          <p:cNvPr id="17" name="Rectangle 16"/>
          <p:cNvSpPr/>
          <p:nvPr/>
        </p:nvSpPr>
        <p:spPr>
          <a:xfrm>
            <a:off x="5478182" y="2251958"/>
            <a:ext cx="2663825" cy="420687"/>
          </a:xfrm>
          <a:prstGeom prst="rect">
            <a:avLst/>
          </a:prstGeom>
          <a:solidFill>
            <a:srgbClr val="409D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400"/>
              <a:t>How</a:t>
            </a:r>
          </a:p>
        </p:txBody>
      </p:sp>
      <p:sp>
        <p:nvSpPr>
          <p:cNvPr id="18" name="Rectangle 17"/>
          <p:cNvSpPr/>
          <p:nvPr/>
        </p:nvSpPr>
        <p:spPr>
          <a:xfrm>
            <a:off x="3554932" y="2945832"/>
            <a:ext cx="1906588" cy="839788"/>
          </a:xfrm>
          <a:prstGeom prst="rect">
            <a:avLst/>
          </a:prstGeom>
          <a:solidFill>
            <a:srgbClr val="F1F8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7475" indent="-117475">
              <a:buClr>
                <a:srgbClr val="336699"/>
              </a:buClr>
              <a:buFont typeface="Wingdings" pitchFamily="2" charset="2"/>
              <a:buChar char="§"/>
              <a:defRPr/>
            </a:pPr>
            <a:r>
              <a:rPr lang="en-GB" sz="1100" dirty="0">
                <a:solidFill>
                  <a:srgbClr val="00338D"/>
                </a:solidFill>
                <a:cs typeface="Arial" pitchFamily="34" charset="0"/>
              </a:rPr>
              <a:t>Time and money is of the essence</a:t>
            </a:r>
          </a:p>
          <a:p>
            <a:pPr marL="117475" indent="-117475">
              <a:spcBef>
                <a:spcPts val="300"/>
              </a:spcBef>
              <a:spcAft>
                <a:spcPts val="300"/>
              </a:spcAft>
              <a:buClr>
                <a:srgbClr val="336699"/>
              </a:buClr>
              <a:buFont typeface="Wingdings" pitchFamily="2" charset="2"/>
              <a:buChar char="§"/>
              <a:defRPr/>
            </a:pPr>
            <a:r>
              <a:rPr lang="en-GB" sz="1100" dirty="0">
                <a:solidFill>
                  <a:srgbClr val="00338D"/>
                </a:solidFill>
                <a:cs typeface="Arial" pitchFamily="34" charset="0"/>
              </a:rPr>
              <a:t>Focus assessment on material issues</a:t>
            </a:r>
          </a:p>
        </p:txBody>
      </p:sp>
      <p:sp>
        <p:nvSpPr>
          <p:cNvPr id="19" name="Rectangle 18"/>
          <p:cNvSpPr/>
          <p:nvPr/>
        </p:nvSpPr>
        <p:spPr>
          <a:xfrm>
            <a:off x="3576193" y="3869755"/>
            <a:ext cx="1906588" cy="839788"/>
          </a:xfrm>
          <a:prstGeom prst="rect">
            <a:avLst/>
          </a:prstGeom>
          <a:solidFill>
            <a:srgbClr val="F1F8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7475" indent="-117475">
              <a:buClr>
                <a:srgbClr val="336699"/>
              </a:buClr>
              <a:buFont typeface="Wingdings" pitchFamily="2" charset="2"/>
              <a:buChar char="§"/>
              <a:defRPr/>
            </a:pPr>
            <a:r>
              <a:rPr lang="en-GB" sz="1100" dirty="0">
                <a:solidFill>
                  <a:srgbClr val="00338D"/>
                </a:solidFill>
                <a:cs typeface="Arial" pitchFamily="34" charset="0"/>
              </a:rPr>
              <a:t>These could materially impact the valuation of the target business</a:t>
            </a:r>
            <a:endParaRPr lang="en-US" sz="1100" dirty="0">
              <a:solidFill>
                <a:srgbClr val="00338D"/>
              </a:solidFill>
            </a:endParaRPr>
          </a:p>
        </p:txBody>
      </p:sp>
      <p:sp>
        <p:nvSpPr>
          <p:cNvPr id="20" name="Rectangle 19"/>
          <p:cNvSpPr/>
          <p:nvPr/>
        </p:nvSpPr>
        <p:spPr>
          <a:xfrm>
            <a:off x="3576193" y="4793680"/>
            <a:ext cx="1906588" cy="839788"/>
          </a:xfrm>
          <a:prstGeom prst="rect">
            <a:avLst/>
          </a:prstGeom>
          <a:solidFill>
            <a:srgbClr val="F1F8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7475" indent="-117475">
              <a:buClr>
                <a:srgbClr val="336699"/>
              </a:buClr>
              <a:buFont typeface="Wingdings" pitchFamily="2" charset="2"/>
              <a:buChar char="§"/>
              <a:defRPr/>
            </a:pPr>
            <a:r>
              <a:rPr lang="en-GB" sz="1100" dirty="0">
                <a:solidFill>
                  <a:srgbClr val="00338D"/>
                </a:solidFill>
                <a:cs typeface="Arial" pitchFamily="34" charset="0"/>
              </a:rPr>
              <a:t>A picture reveals more than 1000 words, a site visit more than 1000 pictures</a:t>
            </a:r>
            <a:endParaRPr lang="en-US" sz="1100" dirty="0">
              <a:solidFill>
                <a:srgbClr val="00338D"/>
              </a:solidFill>
            </a:endParaRPr>
          </a:p>
        </p:txBody>
      </p:sp>
      <p:sp>
        <p:nvSpPr>
          <p:cNvPr id="21" name="Rectangle 20"/>
          <p:cNvSpPr/>
          <p:nvPr/>
        </p:nvSpPr>
        <p:spPr>
          <a:xfrm>
            <a:off x="3614830" y="5947269"/>
            <a:ext cx="1906588" cy="841375"/>
          </a:xfrm>
          <a:prstGeom prst="rect">
            <a:avLst/>
          </a:prstGeom>
          <a:solidFill>
            <a:srgbClr val="F1F8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7475" indent="-117475">
              <a:spcBef>
                <a:spcPts val="300"/>
              </a:spcBef>
              <a:spcAft>
                <a:spcPts val="300"/>
              </a:spcAft>
              <a:buClr>
                <a:srgbClr val="336699"/>
              </a:buClr>
              <a:buFont typeface="Wingdings" pitchFamily="2" charset="2"/>
              <a:buChar char="§"/>
              <a:defRPr/>
            </a:pPr>
            <a:r>
              <a:rPr lang="en-GB" sz="1100" dirty="0">
                <a:solidFill>
                  <a:srgbClr val="00338D"/>
                </a:solidFill>
                <a:cs typeface="Arial" pitchFamily="34" charset="0"/>
              </a:rPr>
              <a:t>Where documents and eyes are not enough; modelling, sample analysis &amp; technical analytics enter the picture</a:t>
            </a:r>
            <a:endParaRPr lang="en-US" sz="1100" dirty="0">
              <a:solidFill>
                <a:srgbClr val="00338D"/>
              </a:solidFill>
            </a:endParaRPr>
          </a:p>
        </p:txBody>
      </p:sp>
      <p:sp>
        <p:nvSpPr>
          <p:cNvPr id="22" name="Rectangle 21"/>
          <p:cNvSpPr/>
          <p:nvPr/>
        </p:nvSpPr>
        <p:spPr>
          <a:xfrm>
            <a:off x="5512321" y="2945832"/>
            <a:ext cx="2663825" cy="839788"/>
          </a:xfrm>
          <a:prstGeom prst="rect">
            <a:avLst/>
          </a:prstGeom>
          <a:solidFill>
            <a:srgbClr val="F1F8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7475" indent="-117475">
              <a:buClr>
                <a:srgbClr val="336699"/>
              </a:buClr>
              <a:buFont typeface="Wingdings" pitchFamily="2" charset="2"/>
              <a:buChar char="§"/>
              <a:defRPr/>
            </a:pPr>
            <a:r>
              <a:rPr lang="en-GB" sz="1000" dirty="0">
                <a:solidFill>
                  <a:srgbClr val="00338D"/>
                </a:solidFill>
                <a:cs typeface="Arial" pitchFamily="34" charset="0"/>
              </a:rPr>
              <a:t>Checklist for reviewing ESG DD </a:t>
            </a:r>
            <a:r>
              <a:rPr lang="en-GB" sz="1000" dirty="0" err="1">
                <a:solidFill>
                  <a:srgbClr val="00338D"/>
                </a:solidFill>
                <a:cs typeface="Arial" pitchFamily="34" charset="0"/>
              </a:rPr>
              <a:t>issu-es</a:t>
            </a:r>
            <a:r>
              <a:rPr lang="en-GB" sz="1000" dirty="0">
                <a:solidFill>
                  <a:srgbClr val="00338D"/>
                </a:solidFill>
                <a:cs typeface="Arial" pitchFamily="34" charset="0"/>
              </a:rPr>
              <a:t> with potential financial implications</a:t>
            </a:r>
          </a:p>
          <a:p>
            <a:pPr marL="117475" indent="-117475">
              <a:spcBef>
                <a:spcPts val="300"/>
              </a:spcBef>
              <a:spcAft>
                <a:spcPts val="300"/>
              </a:spcAft>
              <a:buClr>
                <a:srgbClr val="336699"/>
              </a:buClr>
              <a:buFont typeface="Wingdings" pitchFamily="2" charset="2"/>
              <a:buChar char="§"/>
              <a:defRPr/>
            </a:pPr>
            <a:r>
              <a:rPr lang="en-GB" sz="1000" dirty="0">
                <a:solidFill>
                  <a:srgbClr val="00338D"/>
                </a:solidFill>
                <a:cs typeface="Arial" pitchFamily="34" charset="0"/>
              </a:rPr>
              <a:t>Desk based research, review of public information</a:t>
            </a:r>
            <a:endParaRPr lang="en-US" sz="1000" dirty="0">
              <a:solidFill>
                <a:srgbClr val="00338D"/>
              </a:solidFill>
            </a:endParaRPr>
          </a:p>
        </p:txBody>
      </p:sp>
      <p:sp>
        <p:nvSpPr>
          <p:cNvPr id="23" name="Rectangle 22"/>
          <p:cNvSpPr/>
          <p:nvPr/>
        </p:nvSpPr>
        <p:spPr>
          <a:xfrm>
            <a:off x="5533582" y="3869755"/>
            <a:ext cx="2663825" cy="839788"/>
          </a:xfrm>
          <a:prstGeom prst="rect">
            <a:avLst/>
          </a:prstGeom>
          <a:solidFill>
            <a:srgbClr val="F1F8E5"/>
          </a:solidFill>
          <a:ln>
            <a:noFill/>
          </a:ln>
        </p:spPr>
        <p:style>
          <a:lnRef idx="2">
            <a:schemeClr val="accent1">
              <a:shade val="50000"/>
            </a:schemeClr>
          </a:lnRef>
          <a:fillRef idx="1">
            <a:schemeClr val="accent1"/>
          </a:fillRef>
          <a:effectRef idx="0">
            <a:schemeClr val="accent1"/>
          </a:effectRef>
          <a:fontRef idx="minor">
            <a:schemeClr val="lt1"/>
          </a:fontRef>
        </p:style>
        <p:txBody>
          <a:bodyPr rIns="0" anchor="ctr"/>
          <a:lstStyle/>
          <a:p>
            <a:pPr marL="117475" indent="-117475">
              <a:spcBef>
                <a:spcPts val="300"/>
              </a:spcBef>
              <a:spcAft>
                <a:spcPts val="300"/>
              </a:spcAft>
              <a:buClr>
                <a:srgbClr val="336699"/>
              </a:buClr>
              <a:buFont typeface="Wingdings" pitchFamily="2" charset="2"/>
              <a:buChar char="§"/>
              <a:defRPr/>
            </a:pPr>
            <a:r>
              <a:rPr lang="en-US" sz="1000" dirty="0" err="1">
                <a:solidFill>
                  <a:srgbClr val="00338D"/>
                </a:solidFill>
                <a:cs typeface="Arial" pitchFamily="34" charset="0"/>
              </a:rPr>
              <a:t>Analyse</a:t>
            </a:r>
            <a:r>
              <a:rPr lang="en-US" sz="1000" dirty="0">
                <a:solidFill>
                  <a:srgbClr val="00338D"/>
                </a:solidFill>
                <a:cs typeface="Arial" pitchFamily="34" charset="0"/>
              </a:rPr>
              <a:t> data room documentation</a:t>
            </a:r>
          </a:p>
          <a:p>
            <a:pPr marL="117475" indent="-117475">
              <a:buClr>
                <a:srgbClr val="336699"/>
              </a:buClr>
              <a:buFont typeface="Wingdings" pitchFamily="2" charset="2"/>
              <a:buChar char="§"/>
              <a:defRPr/>
            </a:pPr>
            <a:r>
              <a:rPr lang="en-US" sz="1000" dirty="0">
                <a:solidFill>
                  <a:schemeClr val="accent4"/>
                </a:solidFill>
                <a:cs typeface="Arial" pitchFamily="34" charset="0"/>
              </a:rPr>
              <a:t>Interviews with Head of CR, Head of Operations and Top Management;</a:t>
            </a:r>
          </a:p>
          <a:p>
            <a:pPr marL="117475" indent="-117475">
              <a:spcBef>
                <a:spcPts val="300"/>
              </a:spcBef>
              <a:spcAft>
                <a:spcPts val="300"/>
              </a:spcAft>
              <a:buClr>
                <a:srgbClr val="336699"/>
              </a:buClr>
              <a:buFont typeface="Wingdings" pitchFamily="2" charset="2"/>
              <a:buChar char="§"/>
              <a:defRPr/>
            </a:pPr>
            <a:r>
              <a:rPr lang="en-US" sz="1000" dirty="0">
                <a:solidFill>
                  <a:srgbClr val="00338D"/>
                </a:solidFill>
                <a:cs typeface="Arial" pitchFamily="34" charset="0"/>
              </a:rPr>
              <a:t>Evaluation of CR attitude &amp; awareness, risks, liabilities, &amp; </a:t>
            </a:r>
            <a:r>
              <a:rPr lang="en-US" sz="1000" dirty="0">
                <a:solidFill>
                  <a:srgbClr val="00338D"/>
                </a:solidFill>
              </a:rPr>
              <a:t>processes</a:t>
            </a:r>
          </a:p>
        </p:txBody>
      </p:sp>
      <p:sp>
        <p:nvSpPr>
          <p:cNvPr id="24" name="Rectangle 23"/>
          <p:cNvSpPr/>
          <p:nvPr/>
        </p:nvSpPr>
        <p:spPr>
          <a:xfrm>
            <a:off x="5533582" y="4793680"/>
            <a:ext cx="2663825" cy="839788"/>
          </a:xfrm>
          <a:prstGeom prst="rect">
            <a:avLst/>
          </a:prstGeom>
          <a:solidFill>
            <a:srgbClr val="F1F8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7475" indent="-117475">
              <a:spcBef>
                <a:spcPts val="300"/>
              </a:spcBef>
              <a:spcAft>
                <a:spcPts val="300"/>
              </a:spcAft>
              <a:buClr>
                <a:srgbClr val="336699"/>
              </a:buClr>
              <a:buFont typeface="Wingdings" pitchFamily="2" charset="2"/>
              <a:buChar char="§"/>
              <a:defRPr/>
            </a:pPr>
            <a:r>
              <a:rPr lang="en-GB" sz="1000" dirty="0">
                <a:solidFill>
                  <a:srgbClr val="00338D"/>
                </a:solidFill>
                <a:cs typeface="Arial" pitchFamily="34" charset="0"/>
              </a:rPr>
              <a:t>Select sites with the highest potential for ESG related financial implications</a:t>
            </a:r>
          </a:p>
          <a:p>
            <a:pPr marL="117475" indent="-117475">
              <a:buClr>
                <a:srgbClr val="336699"/>
              </a:buClr>
              <a:buFont typeface="Wingdings" pitchFamily="2" charset="2"/>
              <a:buChar char="§"/>
              <a:defRPr/>
            </a:pPr>
            <a:r>
              <a:rPr lang="en-GB" sz="1000" dirty="0">
                <a:solidFill>
                  <a:srgbClr val="00338D"/>
                </a:solidFill>
                <a:cs typeface="Arial" pitchFamily="34" charset="0"/>
              </a:rPr>
              <a:t>Compare documented processes and practice, conduct further interviews</a:t>
            </a:r>
            <a:endParaRPr lang="en-US" sz="1000" dirty="0">
              <a:solidFill>
                <a:srgbClr val="00338D"/>
              </a:solidFill>
            </a:endParaRPr>
          </a:p>
        </p:txBody>
      </p:sp>
      <p:sp>
        <p:nvSpPr>
          <p:cNvPr id="25" name="Rectangle 24"/>
          <p:cNvSpPr/>
          <p:nvPr/>
        </p:nvSpPr>
        <p:spPr>
          <a:xfrm>
            <a:off x="5569915" y="5994574"/>
            <a:ext cx="2663825" cy="841375"/>
          </a:xfrm>
          <a:prstGeom prst="rect">
            <a:avLst/>
          </a:prstGeom>
          <a:solidFill>
            <a:srgbClr val="F1F8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7475" indent="-117475">
              <a:buClr>
                <a:srgbClr val="336699"/>
              </a:buClr>
              <a:buFont typeface="Wingdings" pitchFamily="2" charset="2"/>
              <a:buChar char="§"/>
              <a:defRPr/>
            </a:pPr>
            <a:r>
              <a:rPr lang="en-GB" sz="1000" dirty="0">
                <a:solidFill>
                  <a:schemeClr val="accent4"/>
                </a:solidFill>
                <a:cs typeface="Arial" pitchFamily="34" charset="0"/>
              </a:rPr>
              <a:t>We help procure external service and manage them</a:t>
            </a:r>
          </a:p>
          <a:p>
            <a:pPr marL="117475" indent="-117475">
              <a:buClr>
                <a:srgbClr val="336699"/>
              </a:buClr>
              <a:buFont typeface="Wingdings" pitchFamily="2" charset="2"/>
              <a:buChar char="§"/>
              <a:defRPr/>
            </a:pPr>
            <a:r>
              <a:rPr lang="en-GB" sz="1000" dirty="0">
                <a:solidFill>
                  <a:schemeClr val="accent4"/>
                </a:solidFill>
                <a:cs typeface="Arial" pitchFamily="34" charset="0"/>
              </a:rPr>
              <a:t>Analyse selected issues and samples, extend results to relevant area, assess solutions and financials</a:t>
            </a:r>
            <a:endParaRPr lang="en-US" sz="1000" dirty="0">
              <a:solidFill>
                <a:schemeClr val="accent4"/>
              </a:solidFill>
            </a:endParaRPr>
          </a:p>
        </p:txBody>
      </p:sp>
      <p:sp>
        <p:nvSpPr>
          <p:cNvPr id="26" name="Rectangle 25"/>
          <p:cNvSpPr/>
          <p:nvPr/>
        </p:nvSpPr>
        <p:spPr>
          <a:xfrm>
            <a:off x="8191219" y="2251958"/>
            <a:ext cx="3095625" cy="420687"/>
          </a:xfrm>
          <a:prstGeom prst="rect">
            <a:avLst/>
          </a:prstGeom>
          <a:solidFill>
            <a:srgbClr val="007C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1400"/>
              <a:t>Result</a:t>
            </a:r>
          </a:p>
        </p:txBody>
      </p:sp>
      <p:sp>
        <p:nvSpPr>
          <p:cNvPr id="27" name="Rectangle 26"/>
          <p:cNvSpPr/>
          <p:nvPr/>
        </p:nvSpPr>
        <p:spPr>
          <a:xfrm>
            <a:off x="8254557" y="2945832"/>
            <a:ext cx="3095625" cy="839788"/>
          </a:xfrm>
          <a:prstGeom prst="rect">
            <a:avLst/>
          </a:prstGeom>
          <a:solidFill>
            <a:srgbClr val="BFDEE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anchor="ctr"/>
          <a:lstStyle/>
          <a:p>
            <a:pPr marL="117475" indent="-117475">
              <a:buClr>
                <a:srgbClr val="336699"/>
              </a:buClr>
              <a:buFont typeface="Wingdings" pitchFamily="2" charset="2"/>
              <a:buChar char="§"/>
              <a:defRPr/>
            </a:pPr>
            <a:r>
              <a:rPr lang="en-GB" sz="1100" dirty="0">
                <a:solidFill>
                  <a:srgbClr val="00338D"/>
                </a:solidFill>
                <a:cs typeface="Arial" pitchFamily="34" charset="0"/>
              </a:rPr>
              <a:t>Decision on the need for </a:t>
            </a:r>
            <a:br>
              <a:rPr lang="en-GB" sz="1100" dirty="0">
                <a:solidFill>
                  <a:srgbClr val="00338D"/>
                </a:solidFill>
                <a:cs typeface="Arial" pitchFamily="34" charset="0"/>
              </a:rPr>
            </a:br>
            <a:r>
              <a:rPr lang="en-GB" sz="1100" dirty="0">
                <a:solidFill>
                  <a:srgbClr val="00338D"/>
                </a:solidFill>
                <a:cs typeface="Arial" pitchFamily="34" charset="0"/>
              </a:rPr>
              <a:t>further </a:t>
            </a:r>
            <a:r>
              <a:rPr lang="en-GB" sz="1100" dirty="0">
                <a:solidFill>
                  <a:schemeClr val="accent4"/>
                </a:solidFill>
                <a:cs typeface="Arial" pitchFamily="34" charset="0"/>
              </a:rPr>
              <a:t>focused ESG DD </a:t>
            </a:r>
            <a:br>
              <a:rPr lang="en-GB" sz="1100" dirty="0">
                <a:solidFill>
                  <a:schemeClr val="accent4"/>
                </a:solidFill>
                <a:cs typeface="Arial" pitchFamily="34" charset="0"/>
              </a:rPr>
            </a:br>
            <a:r>
              <a:rPr lang="en-GB" sz="1100" dirty="0">
                <a:solidFill>
                  <a:schemeClr val="accent4"/>
                </a:solidFill>
                <a:cs typeface="Arial" pitchFamily="34" charset="0"/>
              </a:rPr>
              <a:t>actions</a:t>
            </a:r>
          </a:p>
          <a:p>
            <a:pPr marL="117475" indent="-117475">
              <a:buClr>
                <a:srgbClr val="336699"/>
              </a:buClr>
              <a:buFont typeface="Wingdings" pitchFamily="2" charset="2"/>
              <a:buChar char="§"/>
              <a:defRPr/>
            </a:pPr>
            <a:r>
              <a:rPr lang="en-GB" sz="1100" dirty="0">
                <a:solidFill>
                  <a:schemeClr val="accent4"/>
                </a:solidFill>
                <a:cs typeface="Arial" pitchFamily="34" charset="0"/>
              </a:rPr>
              <a:t>Red flag report</a:t>
            </a:r>
            <a:endParaRPr lang="en-US" sz="1100" dirty="0">
              <a:solidFill>
                <a:schemeClr val="accent4"/>
              </a:solidFill>
            </a:endParaRPr>
          </a:p>
        </p:txBody>
      </p:sp>
      <p:sp>
        <p:nvSpPr>
          <p:cNvPr id="28" name="Rectangle 27"/>
          <p:cNvSpPr/>
          <p:nvPr/>
        </p:nvSpPr>
        <p:spPr>
          <a:xfrm>
            <a:off x="8254557" y="3869755"/>
            <a:ext cx="3095625" cy="839788"/>
          </a:xfrm>
          <a:prstGeom prst="rect">
            <a:avLst/>
          </a:prstGeom>
          <a:solidFill>
            <a:srgbClr val="BFDEE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anchor="ctr"/>
          <a:lstStyle/>
          <a:p>
            <a:pPr marL="117475" indent="-117475">
              <a:buClr>
                <a:srgbClr val="336699"/>
              </a:buClr>
              <a:buFont typeface="Wingdings" pitchFamily="2" charset="2"/>
              <a:buChar char="§"/>
              <a:defRPr/>
            </a:pPr>
            <a:r>
              <a:rPr lang="en-GB" sz="1100" dirty="0">
                <a:solidFill>
                  <a:srgbClr val="00338D"/>
                </a:solidFill>
                <a:cs typeface="Arial" pitchFamily="34" charset="0"/>
              </a:rPr>
              <a:t>An informed view on the likely </a:t>
            </a:r>
            <a:br>
              <a:rPr lang="en-GB" sz="1100" dirty="0">
                <a:solidFill>
                  <a:srgbClr val="00338D"/>
                </a:solidFill>
                <a:cs typeface="Arial" pitchFamily="34" charset="0"/>
              </a:rPr>
            </a:br>
            <a:r>
              <a:rPr lang="en-GB" sz="1100" dirty="0">
                <a:solidFill>
                  <a:srgbClr val="00338D"/>
                </a:solidFill>
                <a:cs typeface="Arial" pitchFamily="34" charset="0"/>
              </a:rPr>
              <a:t>materiality and size order of the </a:t>
            </a:r>
            <a:br>
              <a:rPr lang="en-GB" sz="1100" dirty="0">
                <a:solidFill>
                  <a:srgbClr val="00338D"/>
                </a:solidFill>
                <a:cs typeface="Arial" pitchFamily="34" charset="0"/>
              </a:rPr>
            </a:br>
            <a:r>
              <a:rPr lang="en-GB" sz="1100" dirty="0">
                <a:solidFill>
                  <a:srgbClr val="00338D"/>
                </a:solidFill>
                <a:cs typeface="Arial" pitchFamily="34" charset="0"/>
              </a:rPr>
              <a:t>financial value of ESG issues </a:t>
            </a:r>
          </a:p>
          <a:p>
            <a:pPr marL="117475" indent="-117475">
              <a:buClr>
                <a:srgbClr val="336699"/>
              </a:buClr>
              <a:buFont typeface="Wingdings" pitchFamily="2" charset="2"/>
              <a:buChar char="§"/>
              <a:defRPr/>
            </a:pPr>
            <a:r>
              <a:rPr lang="en-GB" sz="1100" dirty="0">
                <a:solidFill>
                  <a:srgbClr val="00338D"/>
                </a:solidFill>
                <a:cs typeface="Arial" pitchFamily="34" charset="0"/>
              </a:rPr>
              <a:t>Recommended ways to </a:t>
            </a:r>
            <a:br>
              <a:rPr lang="en-GB" sz="1100" dirty="0">
                <a:solidFill>
                  <a:srgbClr val="00338D"/>
                </a:solidFill>
                <a:cs typeface="Arial" pitchFamily="34" charset="0"/>
              </a:rPr>
            </a:br>
            <a:r>
              <a:rPr lang="en-GB" sz="1100" dirty="0">
                <a:solidFill>
                  <a:srgbClr val="00338D"/>
                </a:solidFill>
                <a:cs typeface="Arial" pitchFamily="34" charset="0"/>
              </a:rPr>
              <a:t>address these</a:t>
            </a:r>
            <a:endParaRPr lang="en-US" sz="1100" b="1" i="1" dirty="0">
              <a:solidFill>
                <a:srgbClr val="00338D"/>
              </a:solidFill>
            </a:endParaRPr>
          </a:p>
        </p:txBody>
      </p:sp>
      <p:sp>
        <p:nvSpPr>
          <p:cNvPr id="29" name="Rectangle 28"/>
          <p:cNvSpPr/>
          <p:nvPr/>
        </p:nvSpPr>
        <p:spPr>
          <a:xfrm>
            <a:off x="8254557" y="4793680"/>
            <a:ext cx="3095625" cy="839788"/>
          </a:xfrm>
          <a:prstGeom prst="rect">
            <a:avLst/>
          </a:prstGeom>
          <a:solidFill>
            <a:srgbClr val="BFDEE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anchor="ctr"/>
          <a:lstStyle/>
          <a:p>
            <a:pPr marL="117475" indent="-117475">
              <a:buClr>
                <a:srgbClr val="336699"/>
              </a:buClr>
              <a:buFont typeface="Wingdings" pitchFamily="2" charset="2"/>
              <a:buChar char="§"/>
              <a:defRPr/>
            </a:pPr>
            <a:r>
              <a:rPr lang="en-GB" sz="1100" dirty="0">
                <a:solidFill>
                  <a:srgbClr val="00338D"/>
                </a:solidFill>
                <a:cs typeface="Arial" pitchFamily="34" charset="0"/>
              </a:rPr>
              <a:t>Complete risk &amp; opportunity </a:t>
            </a:r>
            <a:br>
              <a:rPr lang="en-GB" sz="1100" dirty="0">
                <a:solidFill>
                  <a:srgbClr val="00338D"/>
                </a:solidFill>
                <a:cs typeface="Arial" pitchFamily="34" charset="0"/>
              </a:rPr>
            </a:br>
            <a:r>
              <a:rPr lang="en-GB" sz="1100" dirty="0">
                <a:solidFill>
                  <a:srgbClr val="00338D"/>
                </a:solidFill>
                <a:cs typeface="Arial" pitchFamily="34" charset="0"/>
              </a:rPr>
              <a:t>assessment with real-life </a:t>
            </a:r>
            <a:br>
              <a:rPr lang="en-GB" sz="1100" dirty="0">
                <a:solidFill>
                  <a:srgbClr val="00338D"/>
                </a:solidFill>
                <a:cs typeface="Arial" pitchFamily="34" charset="0"/>
              </a:rPr>
            </a:br>
            <a:r>
              <a:rPr lang="en-GB" sz="1100" dirty="0">
                <a:solidFill>
                  <a:srgbClr val="00338D"/>
                </a:solidFill>
                <a:cs typeface="Arial" pitchFamily="34" charset="0"/>
              </a:rPr>
              <a:t>observations. </a:t>
            </a:r>
          </a:p>
          <a:p>
            <a:pPr marL="117475" indent="-117475">
              <a:buClr>
                <a:srgbClr val="336699"/>
              </a:buClr>
              <a:buFont typeface="Wingdings" pitchFamily="2" charset="2"/>
              <a:buChar char="§"/>
              <a:defRPr/>
            </a:pPr>
            <a:r>
              <a:rPr lang="en-GB" sz="1100" dirty="0">
                <a:solidFill>
                  <a:srgbClr val="00338D"/>
                </a:solidFill>
                <a:cs typeface="Arial" pitchFamily="34" charset="0"/>
              </a:rPr>
              <a:t>Assessment of financial </a:t>
            </a:r>
            <a:r>
              <a:rPr lang="en-GB" sz="1100" dirty="0" err="1">
                <a:solidFill>
                  <a:srgbClr val="00338D"/>
                </a:solidFill>
                <a:cs typeface="Arial" pitchFamily="34" charset="0"/>
              </a:rPr>
              <a:t>impli</a:t>
            </a:r>
            <a:r>
              <a:rPr lang="en-GB" sz="1100" dirty="0">
                <a:solidFill>
                  <a:srgbClr val="00338D"/>
                </a:solidFill>
                <a:cs typeface="Arial" pitchFamily="34" charset="0"/>
              </a:rPr>
              <a:t>-</a:t>
            </a:r>
            <a:br>
              <a:rPr lang="en-GB" sz="1100" dirty="0">
                <a:solidFill>
                  <a:srgbClr val="00338D"/>
                </a:solidFill>
                <a:cs typeface="Arial" pitchFamily="34" charset="0"/>
              </a:rPr>
            </a:br>
            <a:r>
              <a:rPr lang="en-GB" sz="1100" dirty="0" err="1">
                <a:solidFill>
                  <a:srgbClr val="00338D"/>
                </a:solidFill>
                <a:cs typeface="Arial" pitchFamily="34" charset="0"/>
              </a:rPr>
              <a:t>cations</a:t>
            </a:r>
            <a:r>
              <a:rPr lang="en-GB" sz="1100" dirty="0">
                <a:solidFill>
                  <a:srgbClr val="00338D"/>
                </a:solidFill>
                <a:cs typeface="Arial" pitchFamily="34" charset="0"/>
              </a:rPr>
              <a:t> of analysed ESG issues</a:t>
            </a:r>
            <a:endParaRPr lang="en-US" sz="1100" dirty="0">
              <a:solidFill>
                <a:srgbClr val="00338D"/>
              </a:solidFill>
            </a:endParaRPr>
          </a:p>
        </p:txBody>
      </p:sp>
      <p:sp>
        <p:nvSpPr>
          <p:cNvPr id="30" name="Rectangle 29"/>
          <p:cNvSpPr/>
          <p:nvPr/>
        </p:nvSpPr>
        <p:spPr>
          <a:xfrm>
            <a:off x="8293194" y="5947269"/>
            <a:ext cx="3095625" cy="841375"/>
          </a:xfrm>
          <a:prstGeom prst="rect">
            <a:avLst/>
          </a:prstGeom>
          <a:solidFill>
            <a:srgbClr val="BFDEE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rIns="72000" anchor="ctr"/>
          <a:lstStyle/>
          <a:p>
            <a:pPr marL="117475" indent="-117475">
              <a:spcBef>
                <a:spcPts val="300"/>
              </a:spcBef>
              <a:spcAft>
                <a:spcPts val="300"/>
              </a:spcAft>
              <a:buClr>
                <a:srgbClr val="336699"/>
              </a:buClr>
              <a:buFont typeface="Wingdings" pitchFamily="2" charset="2"/>
              <a:buChar char="§"/>
              <a:defRPr/>
            </a:pPr>
            <a:r>
              <a:rPr lang="en-GB" sz="1100" dirty="0">
                <a:solidFill>
                  <a:srgbClr val="00338D"/>
                </a:solidFill>
                <a:cs typeface="Arial" pitchFamily="34" charset="0"/>
              </a:rPr>
              <a:t>Full understanding of the </a:t>
            </a:r>
            <a:br>
              <a:rPr lang="en-GB" sz="1100" dirty="0">
                <a:solidFill>
                  <a:srgbClr val="00338D"/>
                </a:solidFill>
                <a:cs typeface="Arial" pitchFamily="34" charset="0"/>
              </a:rPr>
            </a:br>
            <a:r>
              <a:rPr lang="en-GB" sz="1100" dirty="0">
                <a:solidFill>
                  <a:srgbClr val="00338D"/>
                </a:solidFill>
                <a:cs typeface="Arial" pitchFamily="34" charset="0"/>
              </a:rPr>
              <a:t>width and value of ESG DD </a:t>
            </a:r>
            <a:br>
              <a:rPr lang="en-GB" sz="1100" dirty="0">
                <a:solidFill>
                  <a:srgbClr val="00338D"/>
                </a:solidFill>
                <a:cs typeface="Arial" pitchFamily="34" charset="0"/>
              </a:rPr>
            </a:br>
            <a:r>
              <a:rPr lang="en-GB" sz="1100" dirty="0">
                <a:solidFill>
                  <a:srgbClr val="00338D"/>
                </a:solidFill>
                <a:cs typeface="Arial" pitchFamily="34" charset="0"/>
              </a:rPr>
              <a:t>issues which can not be </a:t>
            </a:r>
            <a:br>
              <a:rPr lang="en-GB" sz="1100" dirty="0">
                <a:solidFill>
                  <a:srgbClr val="00338D"/>
                </a:solidFill>
                <a:cs typeface="Arial" pitchFamily="34" charset="0"/>
              </a:rPr>
            </a:br>
            <a:r>
              <a:rPr lang="en-GB" sz="1100" dirty="0">
                <a:solidFill>
                  <a:srgbClr val="00338D"/>
                </a:solidFill>
                <a:cs typeface="Arial" pitchFamily="34" charset="0"/>
              </a:rPr>
              <a:t>assessed without detailed </a:t>
            </a:r>
            <a:br>
              <a:rPr lang="en-GB" sz="1100" dirty="0">
                <a:solidFill>
                  <a:srgbClr val="00338D"/>
                </a:solidFill>
                <a:cs typeface="Arial" pitchFamily="34" charset="0"/>
              </a:rPr>
            </a:br>
            <a:r>
              <a:rPr lang="en-GB" sz="1100" dirty="0">
                <a:solidFill>
                  <a:srgbClr val="00338D"/>
                </a:solidFill>
                <a:cs typeface="Arial" pitchFamily="34" charset="0"/>
              </a:rPr>
              <a:t>analysis</a:t>
            </a:r>
          </a:p>
        </p:txBody>
      </p:sp>
      <p:sp>
        <p:nvSpPr>
          <p:cNvPr id="31" name="Rectangle 30"/>
          <p:cNvSpPr/>
          <p:nvPr/>
        </p:nvSpPr>
        <p:spPr>
          <a:xfrm>
            <a:off x="1876680" y="2717247"/>
            <a:ext cx="94329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1100" dirty="0" smtClean="0">
                <a:solidFill>
                  <a:schemeClr val="bg1"/>
                </a:solidFill>
              </a:rPr>
              <a:t>ESG DD Level 1 (ESG DD I) covers the three first rows below but does not include intrusive sample taking, </a:t>
            </a:r>
            <a:r>
              <a:rPr lang="en-GB" sz="1100" dirty="0">
                <a:solidFill>
                  <a:schemeClr val="bg1"/>
                </a:solidFill>
              </a:rPr>
              <a:t>measurements or modelling</a:t>
            </a:r>
          </a:p>
        </p:txBody>
      </p:sp>
      <p:sp>
        <p:nvSpPr>
          <p:cNvPr id="32" name="Rectangle 31"/>
          <p:cNvSpPr/>
          <p:nvPr/>
        </p:nvSpPr>
        <p:spPr>
          <a:xfrm>
            <a:off x="1957481" y="5674894"/>
            <a:ext cx="9432925"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GB" sz="1100" dirty="0">
                <a:solidFill>
                  <a:schemeClr val="bg1"/>
                </a:solidFill>
              </a:rPr>
              <a:t>ESG DD Level 2 (ESG DD II) may include sample taking, measurements, modelling or alike related to specific ESG issues</a:t>
            </a:r>
          </a:p>
        </p:txBody>
      </p:sp>
      <p:pic>
        <p:nvPicPr>
          <p:cNvPr id="3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77581" y="4876947"/>
            <a:ext cx="93662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82356" y="3092597"/>
            <a:ext cx="82232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4418" y="4029222"/>
            <a:ext cx="8382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5"/>
          <p:cNvPicPr>
            <a:picLocks noChangeAspect="1" noChangeArrowheads="1"/>
          </p:cNvPicPr>
          <p:nvPr/>
        </p:nvPicPr>
        <p:blipFill>
          <a:blip r:embed="rId6">
            <a:extLst>
              <a:ext uri="{28A0092B-C50C-407E-A947-70E740481C1C}">
                <a14:useLocalDpi xmlns:a14="http://schemas.microsoft.com/office/drawing/2010/main" val="0"/>
              </a:ext>
            </a:extLst>
          </a:blip>
          <a:srcRect b="22112"/>
          <a:stretch>
            <a:fillRect/>
          </a:stretch>
        </p:blipFill>
        <p:spPr bwMode="auto">
          <a:xfrm>
            <a:off x="10426793" y="6080308"/>
            <a:ext cx="838200"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p:cNvSpPr/>
          <p:nvPr/>
        </p:nvSpPr>
        <p:spPr>
          <a:xfrm>
            <a:off x="167426" y="1987029"/>
            <a:ext cx="11925836" cy="276999"/>
          </a:xfrm>
          <a:prstGeom prst="rect">
            <a:avLst/>
          </a:prstGeom>
        </p:spPr>
        <p:txBody>
          <a:bodyPr wrap="square">
            <a:spAutoFit/>
          </a:bodyPr>
          <a:lstStyle/>
          <a:p>
            <a:r>
              <a:rPr lang="en-US" altLang="en-US" sz="1200" i="1" dirty="0">
                <a:solidFill>
                  <a:schemeClr val="bg1"/>
                </a:solidFill>
                <a:latin typeface="Arial" panose="020B0604020202020204" pitchFamily="34" charset="0"/>
              </a:rPr>
              <a:t>ESG Due Diligence Scope and Process. ESG DD Level 1 is often sufficient, but a pre- or post-deal ESG DD Level 2 may be relevant in some cases related to specific issues</a:t>
            </a:r>
          </a:p>
        </p:txBody>
      </p:sp>
      <p:sp>
        <p:nvSpPr>
          <p:cNvPr id="39" name="Rectangle 38"/>
          <p:cNvSpPr/>
          <p:nvPr/>
        </p:nvSpPr>
        <p:spPr>
          <a:xfrm>
            <a:off x="211378" y="2194593"/>
            <a:ext cx="1685391" cy="1285288"/>
          </a:xfrm>
          <a:prstGeom prst="rect">
            <a:avLst/>
          </a:prstGeom>
        </p:spPr>
        <p:txBody>
          <a:bodyPr wrap="square">
            <a:spAutoFit/>
          </a:bodyPr>
          <a:lstStyle/>
          <a:p>
            <a:pPr>
              <a:lnSpc>
                <a:spcPct val="150000"/>
              </a:lnSpc>
            </a:pPr>
            <a:r>
              <a:rPr lang="en-US" b="1" dirty="0">
                <a:solidFill>
                  <a:schemeClr val="bg1"/>
                </a:solidFill>
                <a:effectLst>
                  <a:outerShdw blurRad="38100" dist="38100" dir="2700000" algn="tl">
                    <a:srgbClr val="000000">
                      <a:alpha val="43137"/>
                    </a:srgbClr>
                  </a:outerShdw>
                </a:effectLst>
              </a:rPr>
              <a:t>How shall we approach it </a:t>
            </a:r>
            <a:r>
              <a:rPr lang="en-US" b="1" dirty="0" smtClean="0">
                <a:solidFill>
                  <a:schemeClr val="bg1"/>
                </a:solidFill>
                <a:effectLst>
                  <a:outerShdw blurRad="38100" dist="38100" dir="2700000" algn="tl">
                    <a:srgbClr val="000000">
                      <a:alpha val="43137"/>
                    </a:srgbClr>
                  </a:outerShdw>
                </a:effectLst>
              </a:rPr>
              <a:t>….</a:t>
            </a:r>
            <a:endParaRPr lang="el-GR" b="1" dirty="0">
              <a:solidFill>
                <a:schemeClr val="bg1"/>
              </a:solidFill>
              <a:effectLst>
                <a:outerShdw blurRad="38100" dist="38100" dir="2700000" algn="tl">
                  <a:srgbClr val="000000">
                    <a:alpha val="43137"/>
                  </a:srgbClr>
                </a:outerShdw>
              </a:effectLst>
            </a:endParaRPr>
          </a:p>
        </p:txBody>
      </p:sp>
      <p:sp>
        <p:nvSpPr>
          <p:cNvPr id="79" name="TextBox 78"/>
          <p:cNvSpPr txBox="1"/>
          <p:nvPr/>
        </p:nvSpPr>
        <p:spPr>
          <a:xfrm>
            <a:off x="211378" y="6444928"/>
            <a:ext cx="3143250" cy="307777"/>
          </a:xfrm>
          <a:prstGeom prst="rect">
            <a:avLst/>
          </a:prstGeom>
          <a:noFill/>
        </p:spPr>
        <p:txBody>
          <a:bodyPr wrap="square" rtlCol="0">
            <a:spAutoFit/>
          </a:bodyPr>
          <a:lstStyle/>
          <a:p>
            <a:r>
              <a:rPr lang="en-US" sz="1400" i="1" dirty="0" smtClean="0">
                <a:solidFill>
                  <a:schemeClr val="bg1"/>
                </a:solidFill>
              </a:rPr>
              <a:t>Source: KPMG</a:t>
            </a:r>
            <a:endParaRPr lang="el-GR" sz="1400" i="1" dirty="0">
              <a:solidFill>
                <a:schemeClr val="bg1"/>
              </a:solidFill>
            </a:endParaRPr>
          </a:p>
        </p:txBody>
      </p:sp>
    </p:spTree>
    <p:extLst>
      <p:ext uri="{BB962C8B-B14F-4D97-AF65-F5344CB8AC3E}">
        <p14:creationId xmlns:p14="http://schemas.microsoft.com/office/powerpoint/2010/main" val="6466019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2" name="TextBox 1"/>
          <p:cNvSpPr txBox="1"/>
          <p:nvPr/>
        </p:nvSpPr>
        <p:spPr>
          <a:xfrm>
            <a:off x="837578" y="1990779"/>
            <a:ext cx="10294063" cy="4893647"/>
          </a:xfrm>
          <a:prstGeom prst="rect">
            <a:avLst/>
          </a:prstGeom>
          <a:noFill/>
        </p:spPr>
        <p:txBody>
          <a:bodyPr wrap="square" rtlCol="0">
            <a:spAutoFit/>
          </a:bodyPr>
          <a:lstStyle/>
          <a:p>
            <a:r>
              <a:rPr lang="en-US" sz="4000" b="1" dirty="0" smtClean="0">
                <a:solidFill>
                  <a:schemeClr val="bg1"/>
                </a:solidFill>
                <a:effectLst>
                  <a:outerShdw blurRad="38100" dist="38100" dir="2700000" algn="tl">
                    <a:srgbClr val="000000">
                      <a:alpha val="43137"/>
                    </a:srgbClr>
                  </a:outerShdw>
                </a:effectLst>
              </a:rPr>
              <a:t>Key Messages</a:t>
            </a:r>
          </a:p>
          <a:p>
            <a:endParaRPr lang="en-US" sz="2000" b="1" dirty="0">
              <a:solidFill>
                <a:schemeClr val="bg1"/>
              </a:solidFill>
              <a:effectLst>
                <a:outerShdw blurRad="38100" dist="38100" dir="2700000" algn="tl">
                  <a:srgbClr val="000000">
                    <a:alpha val="43137"/>
                  </a:srgbClr>
                </a:outerShdw>
              </a:effectLst>
            </a:endParaRPr>
          </a:p>
          <a:p>
            <a:pPr marL="342900" indent="-342900">
              <a:lnSpc>
                <a:spcPct val="150000"/>
              </a:lnSpc>
              <a:buFont typeface="Wingdings" panose="05000000000000000000" pitchFamily="2" charset="2"/>
              <a:buChar char="Ø"/>
            </a:pPr>
            <a:r>
              <a:rPr lang="en-US" sz="2400" b="1" dirty="0" smtClean="0">
                <a:solidFill>
                  <a:schemeClr val="bg1"/>
                </a:solidFill>
                <a:effectLst>
                  <a:outerShdw blurRad="38100" dist="38100" dir="2700000" algn="tl">
                    <a:srgbClr val="000000">
                      <a:alpha val="43137"/>
                    </a:srgbClr>
                  </a:outerShdw>
                </a:effectLst>
              </a:rPr>
              <a:t>Strict regulations about the environment are here	</a:t>
            </a:r>
          </a:p>
          <a:p>
            <a:pPr marL="342900" indent="-342900">
              <a:lnSpc>
                <a:spcPct val="150000"/>
              </a:lnSpc>
              <a:buFont typeface="Wingdings" panose="05000000000000000000" pitchFamily="2" charset="2"/>
              <a:buChar char="Ø"/>
            </a:pPr>
            <a:r>
              <a:rPr lang="en-US" sz="2400" b="1" dirty="0" smtClean="0">
                <a:solidFill>
                  <a:schemeClr val="bg1"/>
                </a:solidFill>
                <a:effectLst>
                  <a:outerShdw blurRad="38100" dist="38100" dir="2700000" algn="tl">
                    <a:srgbClr val="000000">
                      <a:alpha val="43137"/>
                    </a:srgbClr>
                  </a:outerShdw>
                </a:effectLst>
              </a:rPr>
              <a:t>European Union is strongly supporting green shipping projects</a:t>
            </a:r>
          </a:p>
          <a:p>
            <a:pPr marL="342900" indent="-342900">
              <a:lnSpc>
                <a:spcPct val="150000"/>
              </a:lnSpc>
              <a:buFont typeface="Wingdings" panose="05000000000000000000" pitchFamily="2" charset="2"/>
              <a:buChar char="Ø"/>
            </a:pPr>
            <a:r>
              <a:rPr lang="en-US" sz="2400" b="1" dirty="0" smtClean="0">
                <a:solidFill>
                  <a:schemeClr val="bg1"/>
                </a:solidFill>
                <a:effectLst>
                  <a:outerShdw blurRad="38100" dist="38100" dir="2700000" algn="tl">
                    <a:srgbClr val="000000">
                      <a:alpha val="43137"/>
                    </a:srgbClr>
                  </a:outerShdw>
                </a:effectLst>
              </a:rPr>
              <a:t>European Banks have the funds to support green retrofits</a:t>
            </a:r>
          </a:p>
          <a:p>
            <a:pPr marL="342900" indent="-342900">
              <a:lnSpc>
                <a:spcPct val="150000"/>
              </a:lnSpc>
              <a:buFont typeface="Wingdings" panose="05000000000000000000" pitchFamily="2" charset="2"/>
              <a:buChar char="Ø"/>
            </a:pPr>
            <a:r>
              <a:rPr lang="en-US" sz="2400" b="1" dirty="0" smtClean="0">
                <a:solidFill>
                  <a:schemeClr val="bg1"/>
                </a:solidFill>
                <a:effectLst>
                  <a:outerShdw blurRad="38100" dist="38100" dir="2700000" algn="tl">
                    <a:srgbClr val="000000">
                      <a:alpha val="43137"/>
                    </a:srgbClr>
                  </a:outerShdw>
                </a:effectLst>
              </a:rPr>
              <a:t>Private Banks have the willingness to participate </a:t>
            </a:r>
          </a:p>
          <a:p>
            <a:pPr marL="342900" indent="-342900">
              <a:lnSpc>
                <a:spcPct val="150000"/>
              </a:lnSpc>
              <a:buFont typeface="Wingdings" panose="05000000000000000000" pitchFamily="2" charset="2"/>
              <a:buChar char="Ø"/>
            </a:pPr>
            <a:r>
              <a:rPr lang="en-US" sz="2400" b="1" dirty="0" smtClean="0">
                <a:solidFill>
                  <a:schemeClr val="bg1"/>
                </a:solidFill>
                <a:effectLst>
                  <a:outerShdw blurRad="38100" dist="38100" dir="2700000" algn="tl">
                    <a:srgbClr val="000000">
                      <a:alpha val="43137"/>
                    </a:srgbClr>
                  </a:outerShdw>
                </a:effectLst>
              </a:rPr>
              <a:t>Financial structural issues are a major obstacle in the procedure</a:t>
            </a:r>
          </a:p>
          <a:p>
            <a:pPr marL="342900" indent="-342900">
              <a:lnSpc>
                <a:spcPct val="150000"/>
              </a:lnSpc>
              <a:buFont typeface="Wingdings" panose="05000000000000000000" pitchFamily="2" charset="2"/>
              <a:buChar char="Ø"/>
            </a:pPr>
            <a:r>
              <a:rPr lang="en-US" sz="2400" b="1" dirty="0" smtClean="0">
                <a:solidFill>
                  <a:schemeClr val="bg1"/>
                </a:solidFill>
                <a:effectLst>
                  <a:outerShdw blurRad="38100" dist="38100" dir="2700000" algn="tl">
                    <a:srgbClr val="000000">
                      <a:alpha val="43137"/>
                    </a:srgbClr>
                  </a:outerShdw>
                </a:effectLst>
              </a:rPr>
              <a:t>Alternative solutions are available, </a:t>
            </a:r>
            <a:r>
              <a:rPr lang="en-US" sz="2400" b="1" dirty="0" err="1" smtClean="0">
                <a:solidFill>
                  <a:schemeClr val="bg1"/>
                </a:solidFill>
                <a:effectLst>
                  <a:outerShdw blurRad="38100" dist="38100" dir="2700000" algn="tl">
                    <a:srgbClr val="000000">
                      <a:alpha val="43137"/>
                    </a:srgbClr>
                  </a:outerShdw>
                </a:effectLst>
              </a:rPr>
              <a:t>i.e</a:t>
            </a:r>
            <a:r>
              <a:rPr lang="en-US" sz="2400" b="1" dirty="0" smtClean="0">
                <a:solidFill>
                  <a:schemeClr val="bg1"/>
                </a:solidFill>
                <a:effectLst>
                  <a:outerShdw blurRad="38100" dist="38100" dir="2700000" algn="tl">
                    <a:srgbClr val="000000">
                      <a:alpha val="43137"/>
                    </a:srgbClr>
                  </a:outerShdw>
                </a:effectLst>
              </a:rPr>
              <a:t> Green Bonds</a:t>
            </a:r>
          </a:p>
          <a:p>
            <a:pPr marL="342900" indent="-342900">
              <a:lnSpc>
                <a:spcPct val="150000"/>
              </a:lnSpc>
              <a:buFont typeface="Wingdings" panose="05000000000000000000" pitchFamily="2" charset="2"/>
              <a:buChar char="Ø"/>
            </a:pPr>
            <a:r>
              <a:rPr lang="en-US" sz="2400" b="1" dirty="0" smtClean="0">
                <a:solidFill>
                  <a:schemeClr val="bg1"/>
                </a:solidFill>
                <a:effectLst>
                  <a:outerShdw blurRad="38100" dist="38100" dir="2700000" algn="tl">
                    <a:srgbClr val="000000">
                      <a:alpha val="43137"/>
                    </a:srgbClr>
                  </a:outerShdw>
                </a:effectLst>
              </a:rPr>
              <a:t>The suggested approach is through ESG DD</a:t>
            </a:r>
            <a:endParaRPr lang="el-GR"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957849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2" name="TextBox 1"/>
          <p:cNvSpPr txBox="1"/>
          <p:nvPr/>
        </p:nvSpPr>
        <p:spPr>
          <a:xfrm>
            <a:off x="4659153" y="2345791"/>
            <a:ext cx="7028597" cy="707886"/>
          </a:xfrm>
          <a:prstGeom prst="rect">
            <a:avLst/>
          </a:prstGeom>
          <a:noFill/>
        </p:spPr>
        <p:txBody>
          <a:bodyPr wrap="square" rtlCol="0">
            <a:spAutoFit/>
          </a:bodyPr>
          <a:lstStyle/>
          <a:p>
            <a:r>
              <a:rPr lang="en-US" sz="4000" b="1" dirty="0" smtClean="0">
                <a:solidFill>
                  <a:schemeClr val="bg1"/>
                </a:solidFill>
                <a:effectLst>
                  <a:outerShdw blurRad="38100" dist="38100" dir="2700000" algn="tl">
                    <a:srgbClr val="000000">
                      <a:alpha val="43137"/>
                    </a:srgbClr>
                  </a:outerShdw>
                </a:effectLst>
              </a:rPr>
              <a:t>Thank you!</a:t>
            </a:r>
            <a:endParaRPr lang="el-GR" sz="4000" b="1" dirty="0">
              <a:solidFill>
                <a:schemeClr val="bg1"/>
              </a:solidFill>
              <a:effectLst>
                <a:outerShdw blurRad="38100" dist="38100" dir="2700000" algn="tl">
                  <a:srgbClr val="000000">
                    <a:alpha val="43137"/>
                  </a:srgbClr>
                </a:outerShdw>
              </a:effectLst>
            </a:endParaRPr>
          </a:p>
        </p:txBody>
      </p:sp>
      <p:sp>
        <p:nvSpPr>
          <p:cNvPr id="13" name="TextBox 12"/>
          <p:cNvSpPr txBox="1"/>
          <p:nvPr/>
        </p:nvSpPr>
        <p:spPr>
          <a:xfrm>
            <a:off x="8332180" y="3987172"/>
            <a:ext cx="3346474" cy="1200329"/>
          </a:xfrm>
          <a:prstGeom prst="rect">
            <a:avLst/>
          </a:prstGeom>
          <a:noFill/>
        </p:spPr>
        <p:txBody>
          <a:bodyPr wrap="square" rtlCol="0">
            <a:spAutoFit/>
          </a:bodyPr>
          <a:lstStyle/>
          <a:p>
            <a:r>
              <a:rPr lang="en-US" sz="2400" b="1" dirty="0" smtClean="0">
                <a:solidFill>
                  <a:schemeClr val="bg1"/>
                </a:solidFill>
                <a:effectLst>
                  <a:outerShdw blurRad="38100" dist="38100" dir="2700000" algn="tl">
                    <a:srgbClr val="000000">
                      <a:alpha val="43137"/>
                    </a:srgbClr>
                  </a:outerShdw>
                </a:effectLst>
              </a:rPr>
              <a:t>Apostolos </a:t>
            </a:r>
            <a:r>
              <a:rPr lang="en-US" sz="2400" b="1" dirty="0" err="1" smtClean="0">
                <a:solidFill>
                  <a:schemeClr val="bg1"/>
                </a:solidFill>
                <a:effectLst>
                  <a:outerShdw blurRad="38100" dist="38100" dir="2700000" algn="tl">
                    <a:srgbClr val="000000">
                      <a:alpha val="43137"/>
                    </a:srgbClr>
                  </a:outerShdw>
                </a:effectLst>
              </a:rPr>
              <a:t>Sigouras</a:t>
            </a:r>
            <a:endParaRPr lang="en-US" sz="2400" b="1" dirty="0" smtClean="0">
              <a:solidFill>
                <a:schemeClr val="bg1"/>
              </a:solidFill>
              <a:effectLst>
                <a:outerShdw blurRad="38100" dist="38100" dir="2700000" algn="tl">
                  <a:srgbClr val="000000">
                    <a:alpha val="43137"/>
                  </a:srgbClr>
                </a:outerShdw>
              </a:effectLst>
            </a:endParaRPr>
          </a:p>
          <a:p>
            <a:r>
              <a:rPr lang="en-US" sz="2400" b="1" dirty="0" smtClean="0">
                <a:solidFill>
                  <a:schemeClr val="bg1"/>
                </a:solidFill>
                <a:effectLst>
                  <a:outerShdw blurRad="38100" dist="38100" dir="2700000" algn="tl">
                    <a:srgbClr val="000000">
                      <a:alpha val="43137"/>
                    </a:srgbClr>
                  </a:outerShdw>
                </a:effectLst>
              </a:rPr>
              <a:t>KPMG Project Leader</a:t>
            </a:r>
          </a:p>
          <a:p>
            <a:r>
              <a:rPr lang="en-US" sz="2400" b="1" dirty="0" smtClean="0">
                <a:solidFill>
                  <a:schemeClr val="bg1"/>
                </a:solidFill>
                <a:effectLst>
                  <a:outerShdw blurRad="38100" dist="38100" dir="2700000" algn="tl">
                    <a:srgbClr val="000000">
                      <a:alpha val="43137"/>
                    </a:srgbClr>
                  </a:outerShdw>
                </a:effectLst>
              </a:rPr>
              <a:t>ECOMASYN Director</a:t>
            </a:r>
            <a:endParaRPr lang="el-GR" sz="2400" b="1" dirty="0">
              <a:solidFill>
                <a:schemeClr val="bg1"/>
              </a:solidFill>
              <a:effectLst>
                <a:outerShdw blurRad="38100" dist="38100" dir="2700000" algn="tl">
                  <a:srgbClr val="000000">
                    <a:alpha val="43137"/>
                  </a:srgbClr>
                </a:outerShdw>
              </a:effectLst>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060" y="5406524"/>
            <a:ext cx="1724025" cy="689610"/>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2787" y="5502726"/>
            <a:ext cx="2565574" cy="497205"/>
          </a:xfrm>
          <a:prstGeom prst="rect">
            <a:avLst/>
          </a:prstGeom>
        </p:spPr>
      </p:pic>
    </p:spTree>
    <p:extLst>
      <p:ext uri="{BB962C8B-B14F-4D97-AF65-F5344CB8AC3E}">
        <p14:creationId xmlns:p14="http://schemas.microsoft.com/office/powerpoint/2010/main" val="5635701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912" y="2149913"/>
            <a:ext cx="6218363" cy="3683423"/>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59517" y="2300210"/>
            <a:ext cx="4962368" cy="2223664"/>
          </a:xfrm>
          <a:prstGeom prst="rect">
            <a:avLst/>
          </a:prstGeom>
        </p:spPr>
      </p:pic>
      <p:pic>
        <p:nvPicPr>
          <p:cNvPr id="1028" name="Picture 4" descr="bwmtimetable[1]">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5673" y="4497706"/>
            <a:ext cx="5956327" cy="232637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685732" y="5833336"/>
            <a:ext cx="3644721" cy="738664"/>
          </a:xfrm>
          <a:prstGeom prst="rect">
            <a:avLst/>
          </a:prstGeom>
          <a:noFill/>
        </p:spPr>
        <p:txBody>
          <a:bodyPr wrap="square" rtlCol="0">
            <a:spAutoFit/>
          </a:bodyPr>
          <a:lstStyle/>
          <a:p>
            <a:r>
              <a:rPr lang="en-US" sz="2400" b="1" dirty="0">
                <a:solidFill>
                  <a:schemeClr val="bg1"/>
                </a:solidFill>
                <a:effectLst>
                  <a:outerShdw blurRad="38100" dist="38100" dir="2700000" algn="tl">
                    <a:srgbClr val="000000">
                      <a:alpha val="43137"/>
                    </a:srgbClr>
                  </a:outerShdw>
                </a:effectLst>
              </a:rPr>
              <a:t>Which is the </a:t>
            </a:r>
            <a:r>
              <a:rPr lang="en-US" sz="2400" b="1" dirty="0" smtClean="0">
                <a:solidFill>
                  <a:schemeClr val="bg1"/>
                </a:solidFill>
                <a:effectLst>
                  <a:outerShdw blurRad="38100" dist="38100" dir="2700000" algn="tl">
                    <a:srgbClr val="000000">
                      <a:alpha val="43137"/>
                    </a:srgbClr>
                  </a:outerShdw>
                </a:effectLst>
              </a:rPr>
              <a:t>issue ...</a:t>
            </a:r>
            <a:endParaRPr lang="en-US" sz="2400" b="1" dirty="0">
              <a:solidFill>
                <a:schemeClr val="bg1"/>
              </a:solidFill>
              <a:effectLst>
                <a:outerShdw blurRad="38100" dist="38100" dir="2700000" algn="tl">
                  <a:srgbClr val="000000">
                    <a:alpha val="43137"/>
                  </a:srgbClr>
                </a:outerShdw>
              </a:effectLst>
            </a:endParaRPr>
          </a:p>
          <a:p>
            <a:endParaRPr lang="el-GR" dirty="0"/>
          </a:p>
        </p:txBody>
      </p:sp>
    </p:spTree>
    <p:extLst>
      <p:ext uri="{BB962C8B-B14F-4D97-AF65-F5344CB8AC3E}">
        <p14:creationId xmlns:p14="http://schemas.microsoft.com/office/powerpoint/2010/main" val="4068613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4" name="Rectangle 3"/>
          <p:cNvSpPr/>
          <p:nvPr/>
        </p:nvSpPr>
        <p:spPr>
          <a:xfrm>
            <a:off x="960823" y="2369463"/>
            <a:ext cx="10084158" cy="4031873"/>
          </a:xfrm>
          <a:prstGeom prst="rect">
            <a:avLst/>
          </a:prstGeom>
        </p:spPr>
        <p:txBody>
          <a:bodyPr wrap="square">
            <a:spAutoFit/>
          </a:bodyPr>
          <a:lstStyle/>
          <a:p>
            <a:r>
              <a:rPr lang="en-US" sz="1600" b="1" dirty="0" smtClean="0">
                <a:solidFill>
                  <a:srgbClr val="004494"/>
                </a:solidFill>
              </a:rPr>
              <a:t>The </a:t>
            </a:r>
            <a:r>
              <a:rPr lang="en-US" sz="1600" b="1" u="sng" dirty="0">
                <a:solidFill>
                  <a:srgbClr val="004494"/>
                </a:solidFill>
              </a:rPr>
              <a:t>Connecting Europe Facility (CEF) for Transport </a:t>
            </a:r>
            <a:r>
              <a:rPr lang="en-US" sz="1600" b="1" dirty="0">
                <a:solidFill>
                  <a:srgbClr val="004494"/>
                </a:solidFill>
              </a:rPr>
              <a:t>is the funding instrument to </a:t>
            </a:r>
            <a:r>
              <a:rPr lang="en-US" sz="1600" b="1" dirty="0" err="1">
                <a:solidFill>
                  <a:srgbClr val="004494"/>
                </a:solidFill>
              </a:rPr>
              <a:t>realise</a:t>
            </a:r>
            <a:r>
              <a:rPr lang="en-US" sz="1600" b="1" dirty="0">
                <a:solidFill>
                  <a:srgbClr val="004494"/>
                </a:solidFill>
              </a:rPr>
              <a:t> European transport infrastructure policy. It aims at supporting investments in building new transport infrastructure in Europe or rehabilitating and upgrading the existing one.</a:t>
            </a:r>
          </a:p>
          <a:p>
            <a:r>
              <a:rPr lang="en-US" sz="1600" b="1" u="sng" dirty="0">
                <a:solidFill>
                  <a:srgbClr val="004494"/>
                </a:solidFill>
                <a:latin typeface="inherit"/>
              </a:rPr>
              <a:t>TEN-T policy objectives foresee</a:t>
            </a:r>
            <a:r>
              <a:rPr lang="en-US" sz="1600" b="1" dirty="0">
                <a:solidFill>
                  <a:srgbClr val="004494"/>
                </a:solidFill>
                <a:latin typeface="inherit"/>
              </a:rPr>
              <a:t>:</a:t>
            </a:r>
          </a:p>
          <a:p>
            <a:pPr marL="742950" lvl="1" indent="-285750">
              <a:buFont typeface="Arial" panose="020B0604020202020204" pitchFamily="34" charset="0"/>
              <a:buChar char="•"/>
            </a:pPr>
            <a:r>
              <a:rPr lang="en-US" sz="1600" b="1" dirty="0">
                <a:solidFill>
                  <a:srgbClr val="004494"/>
                </a:solidFill>
              </a:rPr>
              <a:t>completion by 2030 of the Core Network, structured around nine multimodal Core Network Corridors.</a:t>
            </a:r>
          </a:p>
          <a:p>
            <a:pPr marL="742950" lvl="1" indent="-285750">
              <a:buFont typeface="Arial" panose="020B0604020202020204" pitchFamily="34" charset="0"/>
              <a:buChar char="•"/>
            </a:pPr>
            <a:r>
              <a:rPr lang="en-US" sz="1600" b="1" dirty="0">
                <a:solidFill>
                  <a:srgbClr val="004494"/>
                </a:solidFill>
              </a:rPr>
              <a:t>completion by 2050 of the Comprehensive Network in order to facilitate accessibility to all European regions</a:t>
            </a:r>
          </a:p>
          <a:p>
            <a:pPr marL="742950" lvl="1" indent="-285750">
              <a:buFont typeface="Arial" panose="020B0604020202020204" pitchFamily="34" charset="0"/>
              <a:buChar char="•"/>
            </a:pPr>
            <a:r>
              <a:rPr lang="en-US" sz="1600" b="1" dirty="0">
                <a:solidFill>
                  <a:srgbClr val="004494"/>
                </a:solidFill>
              </a:rPr>
              <a:t>CEF Transport focuses on cross-border projects and projects aiming at removing bottlenecks or bridging missing links in various sections of the Core Network and on the Comprehensive Network (link), as well as for horizontal priorities such as traffic management systems.  </a:t>
            </a:r>
          </a:p>
          <a:p>
            <a:r>
              <a:rPr lang="en-US" sz="1600" b="1" dirty="0">
                <a:solidFill>
                  <a:srgbClr val="004494"/>
                </a:solidFill>
              </a:rPr>
              <a:t>CEF Transport also supports innovation in the transport system in order to improve the use of infrastructure, </a:t>
            </a:r>
            <a:r>
              <a:rPr lang="en-US" sz="1600" b="1" u="sng" dirty="0">
                <a:solidFill>
                  <a:srgbClr val="004494"/>
                </a:solidFill>
              </a:rPr>
              <a:t>reduce the environmental impact of transport</a:t>
            </a:r>
            <a:r>
              <a:rPr lang="en-US" sz="1600" b="1" dirty="0">
                <a:solidFill>
                  <a:srgbClr val="004494"/>
                </a:solidFill>
              </a:rPr>
              <a:t>, enhance energy efficiency and increase safety.</a:t>
            </a:r>
          </a:p>
          <a:p>
            <a:r>
              <a:rPr lang="en-US" sz="1600" b="1" u="sng" dirty="0">
                <a:solidFill>
                  <a:srgbClr val="004494"/>
                </a:solidFill>
              </a:rPr>
              <a:t>The total budget for CEF Transport is €24.05 billion for the </a:t>
            </a:r>
            <a:r>
              <a:rPr lang="en-US" sz="1600" b="1" u="sng" dirty="0" smtClean="0">
                <a:solidFill>
                  <a:srgbClr val="004494"/>
                </a:solidFill>
              </a:rPr>
              <a:t>period </a:t>
            </a:r>
            <a:r>
              <a:rPr lang="en-US" sz="1600" b="1" u="sng" dirty="0">
                <a:solidFill>
                  <a:srgbClr val="004494"/>
                </a:solidFill>
              </a:rPr>
              <a:t>2014-2020. INEA is responsible for implementing €22.4 of the CEF Transport budget in the forms of grants during the same period</a:t>
            </a:r>
            <a:r>
              <a:rPr lang="en-US" sz="1600" b="1" dirty="0">
                <a:solidFill>
                  <a:srgbClr val="004494"/>
                </a:solidFill>
              </a:rPr>
              <a:t>.</a:t>
            </a:r>
            <a:endParaRPr lang="en-US" sz="1600" b="1" u="none" strike="noStrike" dirty="0">
              <a:solidFill>
                <a:srgbClr val="004494"/>
              </a:solidFill>
              <a:effectLst/>
            </a:endParaRPr>
          </a:p>
        </p:txBody>
      </p:sp>
      <p:sp>
        <p:nvSpPr>
          <p:cNvPr id="2" name="TextBox 1"/>
          <p:cNvSpPr txBox="1"/>
          <p:nvPr/>
        </p:nvSpPr>
        <p:spPr>
          <a:xfrm>
            <a:off x="9473356" y="6493113"/>
            <a:ext cx="3143250" cy="307777"/>
          </a:xfrm>
          <a:prstGeom prst="rect">
            <a:avLst/>
          </a:prstGeom>
          <a:noFill/>
        </p:spPr>
        <p:txBody>
          <a:bodyPr wrap="square" rtlCol="0">
            <a:spAutoFit/>
          </a:bodyPr>
          <a:lstStyle/>
          <a:p>
            <a:r>
              <a:rPr lang="en-US" sz="1400" i="1" dirty="0" smtClean="0">
                <a:solidFill>
                  <a:schemeClr val="bg1"/>
                </a:solidFill>
              </a:rPr>
              <a:t>Source: </a:t>
            </a:r>
            <a:r>
              <a:rPr lang="en-US" sz="1400" i="1" dirty="0">
                <a:solidFill>
                  <a:schemeClr val="bg1"/>
                </a:solidFill>
              </a:rPr>
              <a:t>https://ec.europa.eu </a:t>
            </a:r>
            <a:endParaRPr lang="el-GR" sz="1400" i="1" dirty="0">
              <a:solidFill>
                <a:schemeClr val="bg1"/>
              </a:solidFill>
            </a:endParaRPr>
          </a:p>
        </p:txBody>
      </p:sp>
      <p:sp>
        <p:nvSpPr>
          <p:cNvPr id="10" name="Rectangle 9"/>
          <p:cNvSpPr/>
          <p:nvPr/>
        </p:nvSpPr>
        <p:spPr>
          <a:xfrm>
            <a:off x="874918" y="1985670"/>
            <a:ext cx="2821606" cy="507831"/>
          </a:xfrm>
          <a:prstGeom prst="rect">
            <a:avLst/>
          </a:prstGeom>
        </p:spPr>
        <p:txBody>
          <a:bodyPr wrap="none">
            <a:spAutoFit/>
          </a:bodyPr>
          <a:lstStyle/>
          <a:p>
            <a:pPr>
              <a:lnSpc>
                <a:spcPct val="150000"/>
              </a:lnSpc>
            </a:pPr>
            <a:r>
              <a:rPr lang="en-US" b="1" dirty="0">
                <a:solidFill>
                  <a:schemeClr val="bg1"/>
                </a:solidFill>
                <a:effectLst>
                  <a:outerShdw blurRad="38100" dist="38100" dir="2700000" algn="tl">
                    <a:srgbClr val="000000">
                      <a:alpha val="43137"/>
                    </a:srgbClr>
                  </a:outerShdw>
                </a:effectLst>
              </a:rPr>
              <a:t>What Europe is </a:t>
            </a:r>
            <a:r>
              <a:rPr lang="en-US" b="1" dirty="0" smtClean="0">
                <a:solidFill>
                  <a:schemeClr val="bg1"/>
                </a:solidFill>
                <a:effectLst>
                  <a:outerShdw blurRad="38100" dist="38100" dir="2700000" algn="tl">
                    <a:srgbClr val="000000">
                      <a:alpha val="43137"/>
                    </a:srgbClr>
                  </a:outerShdw>
                </a:effectLst>
              </a:rPr>
              <a:t>doing… </a:t>
            </a:r>
            <a:endParaRPr lang="en-US"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238936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pic>
        <p:nvPicPr>
          <p:cNvPr id="4" name="Picture 3"/>
          <p:cNvPicPr>
            <a:picLocks noChangeAspect="1"/>
          </p:cNvPicPr>
          <p:nvPr/>
        </p:nvPicPr>
        <p:blipFill>
          <a:blip r:embed="rId3"/>
          <a:stretch>
            <a:fillRect/>
          </a:stretch>
        </p:blipFill>
        <p:spPr>
          <a:xfrm>
            <a:off x="3067051" y="2057322"/>
            <a:ext cx="5781674" cy="4707070"/>
          </a:xfrm>
          <a:prstGeom prst="rect">
            <a:avLst/>
          </a:prstGeom>
        </p:spPr>
      </p:pic>
      <p:sp>
        <p:nvSpPr>
          <p:cNvPr id="10" name="TextBox 9"/>
          <p:cNvSpPr txBox="1"/>
          <p:nvPr/>
        </p:nvSpPr>
        <p:spPr>
          <a:xfrm>
            <a:off x="9486901" y="6456615"/>
            <a:ext cx="3143250" cy="307777"/>
          </a:xfrm>
          <a:prstGeom prst="rect">
            <a:avLst/>
          </a:prstGeom>
          <a:noFill/>
        </p:spPr>
        <p:txBody>
          <a:bodyPr wrap="square" rtlCol="0">
            <a:spAutoFit/>
          </a:bodyPr>
          <a:lstStyle/>
          <a:p>
            <a:r>
              <a:rPr lang="en-US" sz="1400" i="1" dirty="0" smtClean="0">
                <a:solidFill>
                  <a:schemeClr val="bg1"/>
                </a:solidFill>
              </a:rPr>
              <a:t>Source: </a:t>
            </a:r>
            <a:r>
              <a:rPr lang="en-US" sz="1400" i="1" dirty="0">
                <a:solidFill>
                  <a:schemeClr val="bg1"/>
                </a:solidFill>
              </a:rPr>
              <a:t>https://ec.europa.eu </a:t>
            </a:r>
            <a:endParaRPr lang="el-GR" sz="1400" i="1" dirty="0">
              <a:solidFill>
                <a:schemeClr val="bg1"/>
              </a:solidFill>
            </a:endParaRPr>
          </a:p>
        </p:txBody>
      </p:sp>
      <p:sp>
        <p:nvSpPr>
          <p:cNvPr id="11" name="Rectangle 10"/>
          <p:cNvSpPr/>
          <p:nvPr/>
        </p:nvSpPr>
        <p:spPr>
          <a:xfrm>
            <a:off x="874918" y="1985670"/>
            <a:ext cx="2821606" cy="507831"/>
          </a:xfrm>
          <a:prstGeom prst="rect">
            <a:avLst/>
          </a:prstGeom>
        </p:spPr>
        <p:txBody>
          <a:bodyPr wrap="none">
            <a:spAutoFit/>
          </a:bodyPr>
          <a:lstStyle/>
          <a:p>
            <a:pPr>
              <a:lnSpc>
                <a:spcPct val="150000"/>
              </a:lnSpc>
            </a:pPr>
            <a:r>
              <a:rPr lang="en-US" b="1" dirty="0">
                <a:solidFill>
                  <a:schemeClr val="bg1"/>
                </a:solidFill>
                <a:effectLst>
                  <a:outerShdw blurRad="38100" dist="38100" dir="2700000" algn="tl">
                    <a:srgbClr val="000000">
                      <a:alpha val="43137"/>
                    </a:srgbClr>
                  </a:outerShdw>
                </a:effectLst>
              </a:rPr>
              <a:t>What Europe is </a:t>
            </a:r>
            <a:r>
              <a:rPr lang="en-US" b="1" dirty="0" smtClean="0">
                <a:solidFill>
                  <a:schemeClr val="bg1"/>
                </a:solidFill>
                <a:effectLst>
                  <a:outerShdw blurRad="38100" dist="38100" dir="2700000" algn="tl">
                    <a:srgbClr val="000000">
                      <a:alpha val="43137"/>
                    </a:srgbClr>
                  </a:outerShdw>
                </a:effectLst>
              </a:rPr>
              <a:t>doing… </a:t>
            </a:r>
            <a:endParaRPr lang="en-US"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050621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pic>
        <p:nvPicPr>
          <p:cNvPr id="2" name="Picture 1"/>
          <p:cNvPicPr>
            <a:picLocks noChangeAspect="1"/>
          </p:cNvPicPr>
          <p:nvPr/>
        </p:nvPicPr>
        <p:blipFill>
          <a:blip r:embed="rId3"/>
          <a:stretch>
            <a:fillRect/>
          </a:stretch>
        </p:blipFill>
        <p:spPr>
          <a:xfrm>
            <a:off x="711339" y="2359752"/>
            <a:ext cx="5287193" cy="3916782"/>
          </a:xfrm>
          <a:prstGeom prst="rect">
            <a:avLst/>
          </a:prstGeom>
        </p:spPr>
      </p:pic>
      <p:pic>
        <p:nvPicPr>
          <p:cNvPr id="3" name="Picture 2"/>
          <p:cNvPicPr>
            <a:picLocks noChangeAspect="1"/>
          </p:cNvPicPr>
          <p:nvPr/>
        </p:nvPicPr>
        <p:blipFill>
          <a:blip r:embed="rId4"/>
          <a:stretch>
            <a:fillRect/>
          </a:stretch>
        </p:blipFill>
        <p:spPr>
          <a:xfrm>
            <a:off x="6331213" y="2354863"/>
            <a:ext cx="4320745" cy="3921671"/>
          </a:xfrm>
          <a:prstGeom prst="rect">
            <a:avLst/>
          </a:prstGeom>
        </p:spPr>
      </p:pic>
      <p:sp>
        <p:nvSpPr>
          <p:cNvPr id="11" name="TextBox 10"/>
          <p:cNvSpPr txBox="1"/>
          <p:nvPr/>
        </p:nvSpPr>
        <p:spPr>
          <a:xfrm>
            <a:off x="9509605" y="6412902"/>
            <a:ext cx="3143250" cy="307777"/>
          </a:xfrm>
          <a:prstGeom prst="rect">
            <a:avLst/>
          </a:prstGeom>
          <a:noFill/>
        </p:spPr>
        <p:txBody>
          <a:bodyPr wrap="square" rtlCol="0">
            <a:spAutoFit/>
          </a:bodyPr>
          <a:lstStyle/>
          <a:p>
            <a:r>
              <a:rPr lang="en-US" sz="1400" i="1" dirty="0" smtClean="0">
                <a:solidFill>
                  <a:schemeClr val="bg1"/>
                </a:solidFill>
              </a:rPr>
              <a:t>Source: </a:t>
            </a:r>
            <a:r>
              <a:rPr lang="en-US" sz="1400" i="1" dirty="0">
                <a:solidFill>
                  <a:schemeClr val="bg1"/>
                </a:solidFill>
              </a:rPr>
              <a:t>https://ec.europa.eu </a:t>
            </a:r>
            <a:endParaRPr lang="el-GR" sz="1400" i="1" dirty="0">
              <a:solidFill>
                <a:schemeClr val="bg1"/>
              </a:solidFill>
            </a:endParaRPr>
          </a:p>
        </p:txBody>
      </p:sp>
      <p:sp>
        <p:nvSpPr>
          <p:cNvPr id="12" name="Rectangle 11"/>
          <p:cNvSpPr/>
          <p:nvPr/>
        </p:nvSpPr>
        <p:spPr>
          <a:xfrm>
            <a:off x="684011" y="1900571"/>
            <a:ext cx="2757486" cy="507831"/>
          </a:xfrm>
          <a:prstGeom prst="rect">
            <a:avLst/>
          </a:prstGeom>
        </p:spPr>
        <p:txBody>
          <a:bodyPr wrap="none">
            <a:spAutoFit/>
          </a:bodyPr>
          <a:lstStyle/>
          <a:p>
            <a:pPr>
              <a:lnSpc>
                <a:spcPct val="150000"/>
              </a:lnSpc>
            </a:pPr>
            <a:r>
              <a:rPr lang="en-US" b="1" dirty="0">
                <a:solidFill>
                  <a:schemeClr val="bg1"/>
                </a:solidFill>
                <a:effectLst>
                  <a:outerShdw blurRad="38100" dist="38100" dir="2700000" algn="tl">
                    <a:srgbClr val="000000">
                      <a:alpha val="43137"/>
                    </a:srgbClr>
                  </a:outerShdw>
                </a:effectLst>
              </a:rPr>
              <a:t>What Europe is </a:t>
            </a:r>
            <a:r>
              <a:rPr lang="en-US" b="1" dirty="0" smtClean="0">
                <a:solidFill>
                  <a:schemeClr val="bg1"/>
                </a:solidFill>
                <a:effectLst>
                  <a:outerShdw blurRad="38100" dist="38100" dir="2700000" algn="tl">
                    <a:srgbClr val="000000">
                      <a:alpha val="43137"/>
                    </a:srgbClr>
                  </a:outerShdw>
                </a:effectLst>
              </a:rPr>
              <a:t>doing…</a:t>
            </a:r>
            <a:endParaRPr lang="en-US"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660949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pic>
        <p:nvPicPr>
          <p:cNvPr id="2" name="Picture 1"/>
          <p:cNvPicPr>
            <a:picLocks noChangeAspect="1"/>
          </p:cNvPicPr>
          <p:nvPr/>
        </p:nvPicPr>
        <p:blipFill>
          <a:blip r:embed="rId3"/>
          <a:stretch>
            <a:fillRect/>
          </a:stretch>
        </p:blipFill>
        <p:spPr>
          <a:xfrm>
            <a:off x="1069830" y="2408402"/>
            <a:ext cx="3055678" cy="3895359"/>
          </a:xfrm>
          <a:prstGeom prst="rect">
            <a:avLst/>
          </a:prstGeom>
        </p:spPr>
      </p:pic>
      <p:pic>
        <p:nvPicPr>
          <p:cNvPr id="3" name="Picture 2"/>
          <p:cNvPicPr>
            <a:picLocks noChangeAspect="1"/>
          </p:cNvPicPr>
          <p:nvPr/>
        </p:nvPicPr>
        <p:blipFill>
          <a:blip r:embed="rId4"/>
          <a:stretch>
            <a:fillRect/>
          </a:stretch>
        </p:blipFill>
        <p:spPr>
          <a:xfrm>
            <a:off x="8018207" y="2408402"/>
            <a:ext cx="3930316" cy="3876933"/>
          </a:xfrm>
          <a:prstGeom prst="rect">
            <a:avLst/>
          </a:prstGeom>
        </p:spPr>
      </p:pic>
      <p:sp>
        <p:nvSpPr>
          <p:cNvPr id="17" name="Rectangle 16"/>
          <p:cNvSpPr/>
          <p:nvPr/>
        </p:nvSpPr>
        <p:spPr>
          <a:xfrm>
            <a:off x="684011" y="1900571"/>
            <a:ext cx="2757486" cy="507831"/>
          </a:xfrm>
          <a:prstGeom prst="rect">
            <a:avLst/>
          </a:prstGeom>
        </p:spPr>
        <p:txBody>
          <a:bodyPr wrap="none">
            <a:spAutoFit/>
          </a:bodyPr>
          <a:lstStyle/>
          <a:p>
            <a:pPr>
              <a:lnSpc>
                <a:spcPct val="150000"/>
              </a:lnSpc>
            </a:pPr>
            <a:r>
              <a:rPr lang="en-US" b="1" dirty="0">
                <a:solidFill>
                  <a:schemeClr val="bg1"/>
                </a:solidFill>
                <a:effectLst>
                  <a:outerShdw blurRad="38100" dist="38100" dir="2700000" algn="tl">
                    <a:srgbClr val="000000">
                      <a:alpha val="43137"/>
                    </a:srgbClr>
                  </a:outerShdw>
                </a:effectLst>
              </a:rPr>
              <a:t>What Europe is </a:t>
            </a:r>
            <a:r>
              <a:rPr lang="en-US" b="1" dirty="0" smtClean="0">
                <a:solidFill>
                  <a:schemeClr val="bg1"/>
                </a:solidFill>
                <a:effectLst>
                  <a:outerShdw blurRad="38100" dist="38100" dir="2700000" algn="tl">
                    <a:srgbClr val="000000">
                      <a:alpha val="43137"/>
                    </a:srgbClr>
                  </a:outerShdw>
                </a:effectLst>
              </a:rPr>
              <a:t>doing…</a:t>
            </a:r>
            <a:endParaRPr lang="en-US" b="1" dirty="0">
              <a:solidFill>
                <a:schemeClr val="bg1"/>
              </a:solidFill>
              <a:effectLst>
                <a:outerShdw blurRad="38100" dist="38100" dir="2700000" algn="tl">
                  <a:srgbClr val="000000">
                    <a:alpha val="43137"/>
                  </a:srgbClr>
                </a:outerShdw>
              </a:effectLst>
            </a:endParaRPr>
          </a:p>
        </p:txBody>
      </p:sp>
      <p:sp>
        <p:nvSpPr>
          <p:cNvPr id="18" name="TextBox 17"/>
          <p:cNvSpPr txBox="1"/>
          <p:nvPr/>
        </p:nvSpPr>
        <p:spPr>
          <a:xfrm>
            <a:off x="9509605" y="6412902"/>
            <a:ext cx="3143250" cy="307777"/>
          </a:xfrm>
          <a:prstGeom prst="rect">
            <a:avLst/>
          </a:prstGeom>
          <a:noFill/>
        </p:spPr>
        <p:txBody>
          <a:bodyPr wrap="square" rtlCol="0">
            <a:spAutoFit/>
          </a:bodyPr>
          <a:lstStyle/>
          <a:p>
            <a:r>
              <a:rPr lang="en-US" sz="1400" i="1" dirty="0" smtClean="0">
                <a:solidFill>
                  <a:schemeClr val="bg1"/>
                </a:solidFill>
              </a:rPr>
              <a:t>Source: </a:t>
            </a:r>
            <a:r>
              <a:rPr lang="en-US" sz="1400" i="1" dirty="0">
                <a:solidFill>
                  <a:schemeClr val="bg1"/>
                </a:solidFill>
              </a:rPr>
              <a:t>https://ec.europa.eu </a:t>
            </a:r>
            <a:endParaRPr lang="el-GR" sz="1400" i="1" dirty="0">
              <a:solidFill>
                <a:schemeClr val="bg1"/>
              </a:solidFill>
            </a:endParaRPr>
          </a:p>
        </p:txBody>
      </p:sp>
    </p:spTree>
    <p:extLst>
      <p:ext uri="{BB962C8B-B14F-4D97-AF65-F5344CB8AC3E}">
        <p14:creationId xmlns:p14="http://schemas.microsoft.com/office/powerpoint/2010/main" val="23407927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5" name="Rectangle 4"/>
          <p:cNvSpPr/>
          <p:nvPr/>
        </p:nvSpPr>
        <p:spPr>
          <a:xfrm>
            <a:off x="443642" y="1990747"/>
            <a:ext cx="11209642" cy="5078313"/>
          </a:xfrm>
          <a:prstGeom prst="rect">
            <a:avLst/>
          </a:prstGeom>
        </p:spPr>
        <p:txBody>
          <a:bodyPr wrap="square">
            <a:spAutoFit/>
          </a:bodyPr>
          <a:lstStyle/>
          <a:p>
            <a:r>
              <a:rPr lang="en-US" sz="2400" b="1" dirty="0">
                <a:solidFill>
                  <a:schemeClr val="bg1"/>
                </a:solidFill>
                <a:effectLst>
                  <a:outerShdw blurRad="38100" dist="38100" dir="2700000" algn="tl">
                    <a:srgbClr val="000000">
                      <a:alpha val="43137"/>
                    </a:srgbClr>
                  </a:outerShdw>
                </a:effectLst>
              </a:rPr>
              <a:t>What Europe is </a:t>
            </a:r>
            <a:r>
              <a:rPr lang="en-US" sz="2400" b="1" dirty="0" smtClean="0">
                <a:solidFill>
                  <a:schemeClr val="bg1"/>
                </a:solidFill>
                <a:effectLst>
                  <a:outerShdw blurRad="38100" dist="38100" dir="2700000" algn="tl">
                    <a:srgbClr val="000000">
                      <a:alpha val="43137"/>
                    </a:srgbClr>
                  </a:outerShdw>
                </a:effectLst>
              </a:rPr>
              <a:t>doing…</a:t>
            </a:r>
          </a:p>
          <a:p>
            <a:endParaRPr lang="en-US" sz="800" b="1" dirty="0" smtClean="0">
              <a:solidFill>
                <a:schemeClr val="bg1"/>
              </a:solidFill>
              <a:effectLst>
                <a:outerShdw blurRad="38100" dist="38100" dir="2700000" algn="tl">
                  <a:srgbClr val="000000">
                    <a:alpha val="43137"/>
                  </a:srgbClr>
                </a:outerShdw>
              </a:effectLst>
            </a:endParaRPr>
          </a:p>
          <a:p>
            <a:r>
              <a:rPr lang="en-US" sz="2000" b="1" dirty="0" smtClean="0">
                <a:solidFill>
                  <a:schemeClr val="bg1"/>
                </a:solidFill>
                <a:effectLst>
                  <a:outerShdw blurRad="38100" dist="38100" dir="2700000" algn="tl">
                    <a:srgbClr val="000000">
                      <a:alpha val="43137"/>
                    </a:srgbClr>
                  </a:outerShdw>
                </a:effectLst>
              </a:rPr>
              <a:t>The case of European Investment Bank (EIB) – Lending </a:t>
            </a:r>
            <a:r>
              <a:rPr lang="en-US" sz="2000" b="1" dirty="0" err="1" smtClean="0">
                <a:solidFill>
                  <a:schemeClr val="bg1"/>
                </a:solidFill>
                <a:effectLst>
                  <a:outerShdw blurRad="38100" dist="38100" dir="2700000" algn="tl">
                    <a:srgbClr val="000000">
                      <a:alpha val="43137"/>
                    </a:srgbClr>
                  </a:outerShdw>
                </a:effectLst>
              </a:rPr>
              <a:t>Programmes</a:t>
            </a:r>
            <a:endParaRPr lang="en-US" sz="2000" b="1" dirty="0">
              <a:solidFill>
                <a:schemeClr val="bg1"/>
              </a:solidFill>
              <a:effectLst>
                <a:outerShdw blurRad="38100" dist="38100" dir="2700000" algn="tl">
                  <a:srgbClr val="000000">
                    <a:alpha val="43137"/>
                  </a:srgbClr>
                </a:outerShdw>
              </a:effectLst>
            </a:endParaRPr>
          </a:p>
          <a:p>
            <a:r>
              <a:rPr lang="en-US" sz="1600" b="1" dirty="0">
                <a:solidFill>
                  <a:schemeClr val="bg1"/>
                </a:solidFill>
              </a:rPr>
              <a:t>EIB has been lending to the shipping industry under its traditional lending </a:t>
            </a:r>
            <a:r>
              <a:rPr lang="en-US" sz="1600" b="1" dirty="0" err="1">
                <a:solidFill>
                  <a:schemeClr val="bg1"/>
                </a:solidFill>
              </a:rPr>
              <a:t>programmes</a:t>
            </a:r>
            <a:r>
              <a:rPr lang="en-US" sz="1600" b="1" dirty="0">
                <a:solidFill>
                  <a:schemeClr val="bg1"/>
                </a:solidFill>
              </a:rPr>
              <a:t> with large shipping corporates, under a Bilateral and bank intermediated financing status and up to 50% of investment cost.</a:t>
            </a:r>
          </a:p>
          <a:p>
            <a:r>
              <a:rPr lang="en-US" sz="1600" b="1" dirty="0">
                <a:solidFill>
                  <a:schemeClr val="bg1"/>
                </a:solidFill>
              </a:rPr>
              <a:t>EIB lending policy is in line with EU objectives (TEN-T policy), with Emphasis on grow, the protection of the environment, energy efficiency, safety, as well as R&amp;D</a:t>
            </a:r>
          </a:p>
          <a:p>
            <a:r>
              <a:rPr lang="en-US" sz="1600" b="1" dirty="0">
                <a:solidFill>
                  <a:schemeClr val="bg1"/>
                </a:solidFill>
              </a:rPr>
              <a:t>Eligible </a:t>
            </a:r>
            <a:r>
              <a:rPr lang="en-US" sz="1600" b="1" dirty="0" smtClean="0">
                <a:solidFill>
                  <a:schemeClr val="bg1"/>
                </a:solidFill>
              </a:rPr>
              <a:t>Financing through EIB:</a:t>
            </a:r>
            <a:endParaRPr lang="en-US" sz="1600" b="1" dirty="0">
              <a:solidFill>
                <a:schemeClr val="bg1"/>
              </a:solidFill>
            </a:endParaRPr>
          </a:p>
          <a:p>
            <a:pPr marL="742950" lvl="1" indent="-285750">
              <a:buFont typeface="Arial" panose="020B0604020202020204" pitchFamily="34" charset="0"/>
              <a:buChar char="•"/>
            </a:pPr>
            <a:r>
              <a:rPr lang="en-US" sz="1600" b="1" dirty="0">
                <a:solidFill>
                  <a:schemeClr val="bg1"/>
                </a:solidFill>
              </a:rPr>
              <a:t>New building construction</a:t>
            </a:r>
          </a:p>
          <a:p>
            <a:pPr marL="742950" lvl="1" indent="-285750">
              <a:buFont typeface="Arial" panose="020B0604020202020204" pitchFamily="34" charset="0"/>
              <a:buChar char="•"/>
            </a:pPr>
            <a:r>
              <a:rPr lang="en-US" sz="1600" b="1" dirty="0">
                <a:solidFill>
                  <a:schemeClr val="bg1"/>
                </a:solidFill>
              </a:rPr>
              <a:t>Environmental retrofits and Eco modifications on existing vessels</a:t>
            </a:r>
          </a:p>
          <a:p>
            <a:pPr lvl="2"/>
            <a:r>
              <a:rPr lang="en-US" sz="1600" b="1" dirty="0" smtClean="0">
                <a:solidFill>
                  <a:schemeClr val="bg1"/>
                </a:solidFill>
              </a:rPr>
              <a:t>Particular </a:t>
            </a:r>
            <a:r>
              <a:rPr lang="en-US" sz="1600" b="1" dirty="0">
                <a:solidFill>
                  <a:schemeClr val="bg1"/>
                </a:solidFill>
              </a:rPr>
              <a:t>focus on green investments and sustainable shipping (alternative fuel, hull treatment, ballast water treatment systems, scrubbers, etc.) and excluding any typical work performed as part of the dry-dock of a vessel)</a:t>
            </a:r>
          </a:p>
          <a:p>
            <a:r>
              <a:rPr lang="en-US" sz="1600" b="1" dirty="0">
                <a:solidFill>
                  <a:schemeClr val="bg1"/>
                </a:solidFill>
              </a:rPr>
              <a:t>Eligible Industries:</a:t>
            </a:r>
          </a:p>
          <a:p>
            <a:pPr marL="742950" lvl="1" indent="-285750">
              <a:buFont typeface="Arial" panose="020B0604020202020204" pitchFamily="34" charset="0"/>
              <a:buChar char="•"/>
            </a:pPr>
            <a:r>
              <a:rPr lang="en-US" sz="1600" b="1" dirty="0">
                <a:solidFill>
                  <a:schemeClr val="bg1"/>
                </a:solidFill>
              </a:rPr>
              <a:t>Eligible industries include among others Car Carriers, Passenger vessels, Containerships, Dry bulk carriers, Product tankers LNG/LPGs, Other specialized vessels</a:t>
            </a:r>
          </a:p>
          <a:p>
            <a:pPr marL="742950" lvl="1" indent="-285750">
              <a:buFont typeface="Arial" panose="020B0604020202020204" pitchFamily="34" charset="0"/>
              <a:buChar char="•"/>
            </a:pPr>
            <a:r>
              <a:rPr lang="en-US" sz="1600" b="1" dirty="0">
                <a:solidFill>
                  <a:schemeClr val="bg1"/>
                </a:solidFill>
              </a:rPr>
              <a:t>Main non eligible sectors are drill ships and crude tankers (unless security of supply of energy can be proven)</a:t>
            </a:r>
          </a:p>
          <a:p>
            <a:endParaRPr lang="en-US" sz="1600" dirty="0">
              <a:solidFill>
                <a:schemeClr val="bg1"/>
              </a:solidFill>
            </a:endParaRPr>
          </a:p>
          <a:p>
            <a:endParaRPr lang="en-US" sz="1600" dirty="0" smtClean="0">
              <a:solidFill>
                <a:schemeClr val="bg1"/>
              </a:solidFill>
              <a:latin typeface="Arial,sans-serif"/>
            </a:endParaRPr>
          </a:p>
        </p:txBody>
      </p:sp>
      <p:sp>
        <p:nvSpPr>
          <p:cNvPr id="9" name="TextBox 8"/>
          <p:cNvSpPr txBox="1"/>
          <p:nvPr/>
        </p:nvSpPr>
        <p:spPr>
          <a:xfrm>
            <a:off x="9877692" y="6369498"/>
            <a:ext cx="3143250" cy="307777"/>
          </a:xfrm>
          <a:prstGeom prst="rect">
            <a:avLst/>
          </a:prstGeom>
          <a:noFill/>
        </p:spPr>
        <p:txBody>
          <a:bodyPr wrap="square" rtlCol="0">
            <a:spAutoFit/>
          </a:bodyPr>
          <a:lstStyle/>
          <a:p>
            <a:r>
              <a:rPr lang="en-US" sz="1400" i="1" dirty="0" smtClean="0">
                <a:solidFill>
                  <a:schemeClr val="bg1"/>
                </a:solidFill>
              </a:rPr>
              <a:t>Source: EIB</a:t>
            </a:r>
            <a:endParaRPr lang="el-GR" sz="1400" i="1" dirty="0">
              <a:solidFill>
                <a:schemeClr val="bg1"/>
              </a:solidFill>
            </a:endParaRPr>
          </a:p>
        </p:txBody>
      </p:sp>
    </p:spTree>
    <p:extLst>
      <p:ext uri="{BB962C8B-B14F-4D97-AF65-F5344CB8AC3E}">
        <p14:creationId xmlns:p14="http://schemas.microsoft.com/office/powerpoint/2010/main" val="4492874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92668"/>
          </a:xfrm>
          <a:prstGeom prst="rect">
            <a:avLst/>
          </a:prstGeom>
        </p:spPr>
      </p:pic>
      <p:sp>
        <p:nvSpPr>
          <p:cNvPr id="2" name="Rectangle 1"/>
          <p:cNvSpPr/>
          <p:nvPr/>
        </p:nvSpPr>
        <p:spPr>
          <a:xfrm>
            <a:off x="798491" y="2091562"/>
            <a:ext cx="10315976" cy="4586512"/>
          </a:xfrm>
          <a:prstGeom prst="rect">
            <a:avLst/>
          </a:prstGeom>
        </p:spPr>
        <p:txBody>
          <a:bodyPr wrap="square">
            <a:spAutoFit/>
          </a:bodyPr>
          <a:lstStyle/>
          <a:p>
            <a:r>
              <a:rPr lang="en-US" sz="2400" b="1" dirty="0">
                <a:solidFill>
                  <a:schemeClr val="bg1"/>
                </a:solidFill>
                <a:effectLst>
                  <a:outerShdw blurRad="38100" dist="38100" dir="2700000" algn="tl">
                    <a:srgbClr val="000000">
                      <a:alpha val="43137"/>
                    </a:srgbClr>
                  </a:outerShdw>
                </a:effectLst>
              </a:rPr>
              <a:t>What Europe is doing…</a:t>
            </a:r>
          </a:p>
          <a:p>
            <a:endParaRPr lang="en-US" sz="1000" b="1" dirty="0">
              <a:solidFill>
                <a:schemeClr val="bg1"/>
              </a:solidFill>
              <a:effectLst>
                <a:outerShdw blurRad="38100" dist="38100" dir="2700000" algn="tl">
                  <a:srgbClr val="000000">
                    <a:alpha val="43137"/>
                  </a:srgbClr>
                </a:outerShdw>
              </a:effectLst>
            </a:endParaRPr>
          </a:p>
          <a:p>
            <a:r>
              <a:rPr lang="en-US" sz="2000" b="1" dirty="0">
                <a:solidFill>
                  <a:schemeClr val="bg1"/>
                </a:solidFill>
                <a:effectLst>
                  <a:outerShdw blurRad="38100" dist="38100" dir="2700000" algn="tl">
                    <a:srgbClr val="000000">
                      <a:alpha val="43137"/>
                    </a:srgbClr>
                  </a:outerShdw>
                </a:effectLst>
              </a:rPr>
              <a:t>The case of European Investment Bank (EIB</a:t>
            </a:r>
            <a:r>
              <a:rPr lang="en-US" sz="2000" b="1" dirty="0" smtClean="0">
                <a:solidFill>
                  <a:schemeClr val="bg1"/>
                </a:solidFill>
                <a:effectLst>
                  <a:outerShdw blurRad="38100" dist="38100" dir="2700000" algn="tl">
                    <a:srgbClr val="000000">
                      <a:alpha val="43137"/>
                    </a:srgbClr>
                  </a:outerShdw>
                </a:effectLst>
              </a:rPr>
              <a:t>) </a:t>
            </a:r>
            <a:r>
              <a:rPr lang="en-US" sz="2000" b="1" dirty="0">
                <a:solidFill>
                  <a:schemeClr val="bg1"/>
                </a:solidFill>
                <a:effectLst>
                  <a:outerShdw blurRad="38100" dist="38100" dir="2700000" algn="tl">
                    <a:srgbClr val="000000">
                      <a:alpha val="43137"/>
                    </a:srgbClr>
                  </a:outerShdw>
                </a:effectLst>
              </a:rPr>
              <a:t>– Lending </a:t>
            </a:r>
            <a:r>
              <a:rPr lang="en-US" sz="2000" b="1" dirty="0" err="1" smtClean="0">
                <a:solidFill>
                  <a:schemeClr val="bg1"/>
                </a:solidFill>
                <a:effectLst>
                  <a:outerShdw blurRad="38100" dist="38100" dir="2700000" algn="tl">
                    <a:srgbClr val="000000">
                      <a:alpha val="43137"/>
                    </a:srgbClr>
                  </a:outerShdw>
                </a:effectLst>
              </a:rPr>
              <a:t>Programmes</a:t>
            </a:r>
            <a:r>
              <a:rPr lang="en-US" sz="2000" b="1" dirty="0" smtClean="0">
                <a:solidFill>
                  <a:schemeClr val="bg1"/>
                </a:solidFill>
                <a:effectLst>
                  <a:outerShdw blurRad="38100" dist="38100" dir="2700000" algn="tl">
                    <a:srgbClr val="000000">
                      <a:alpha val="43137"/>
                    </a:srgbClr>
                  </a:outerShdw>
                </a:effectLst>
              </a:rPr>
              <a:t> (cont.)</a:t>
            </a:r>
            <a:endParaRPr lang="en-US" sz="2000" b="1" dirty="0">
              <a:solidFill>
                <a:schemeClr val="bg1"/>
              </a:solidFill>
              <a:effectLst>
                <a:outerShdw blurRad="38100" dist="38100" dir="2700000" algn="tl">
                  <a:srgbClr val="000000">
                    <a:alpha val="43137"/>
                  </a:srgbClr>
                </a:outerShdw>
              </a:effectLst>
            </a:endParaRPr>
          </a:p>
          <a:p>
            <a:endParaRPr lang="en-US" sz="1404" dirty="0" smtClean="0">
              <a:solidFill>
                <a:schemeClr val="bg1"/>
              </a:solidFill>
              <a:latin typeface="Arial,sans-serif"/>
            </a:endParaRPr>
          </a:p>
          <a:p>
            <a:r>
              <a:rPr lang="en-US" sz="1600" b="1" dirty="0">
                <a:solidFill>
                  <a:schemeClr val="bg1"/>
                </a:solidFill>
              </a:rPr>
              <a:t>Projects supported by the bank should demonstrate significant European interest, justified on the basis of among others:</a:t>
            </a:r>
          </a:p>
          <a:p>
            <a:pPr marL="742950" lvl="1" indent="-285750">
              <a:buFont typeface="Arial" panose="020B0604020202020204" pitchFamily="34" charset="0"/>
              <a:buChar char="•"/>
            </a:pPr>
            <a:r>
              <a:rPr lang="en-US" sz="1404" b="1" dirty="0" smtClean="0">
                <a:solidFill>
                  <a:schemeClr val="bg1"/>
                </a:solidFill>
              </a:rPr>
              <a:t>Operating routes involving significant percentage of calls at European ports</a:t>
            </a:r>
            <a:endParaRPr lang="en-US" b="1" dirty="0" smtClean="0">
              <a:solidFill>
                <a:schemeClr val="bg1"/>
              </a:solidFill>
            </a:endParaRPr>
          </a:p>
          <a:p>
            <a:pPr marL="742950" lvl="1" indent="-285750">
              <a:buFont typeface="Arial" panose="020B0604020202020204" pitchFamily="34" charset="0"/>
              <a:buChar char="•"/>
            </a:pPr>
            <a:r>
              <a:rPr lang="en-US" sz="1404" b="1" dirty="0" smtClean="0">
                <a:solidFill>
                  <a:schemeClr val="bg1"/>
                </a:solidFill>
              </a:rPr>
              <a:t>Flag (EU flags or flags not on the International Chamber of Shipping or the Paris </a:t>
            </a:r>
            <a:r>
              <a:rPr lang="en-US" sz="1404" b="1" dirty="0" err="1" smtClean="0">
                <a:solidFill>
                  <a:schemeClr val="bg1"/>
                </a:solidFill>
              </a:rPr>
              <a:t>MoU</a:t>
            </a:r>
            <a:r>
              <a:rPr lang="en-US" sz="1404" b="1" dirty="0" smtClean="0">
                <a:solidFill>
                  <a:schemeClr val="bg1"/>
                </a:solidFill>
              </a:rPr>
              <a:t> black or</a:t>
            </a:r>
            <a:r>
              <a:rPr lang="en-US" b="1" dirty="0" smtClean="0">
                <a:solidFill>
                  <a:schemeClr val="bg1"/>
                </a:solidFill>
              </a:rPr>
              <a:t> </a:t>
            </a:r>
            <a:r>
              <a:rPr lang="en-US" sz="1404" b="1" dirty="0" smtClean="0">
                <a:solidFill>
                  <a:schemeClr val="bg1"/>
                </a:solidFill>
              </a:rPr>
              <a:t>grey lists)</a:t>
            </a:r>
            <a:endParaRPr lang="en-US" b="1" dirty="0" smtClean="0">
              <a:solidFill>
                <a:schemeClr val="bg1"/>
              </a:solidFill>
            </a:endParaRPr>
          </a:p>
          <a:p>
            <a:pPr marL="742950" lvl="1" indent="-285750">
              <a:buFont typeface="Arial" panose="020B0604020202020204" pitchFamily="34" charset="0"/>
              <a:buChar char="•"/>
            </a:pPr>
            <a:r>
              <a:rPr lang="en-US" sz="1404" b="1" u="sng" dirty="0" smtClean="0">
                <a:solidFill>
                  <a:schemeClr val="bg1"/>
                </a:solidFill>
              </a:rPr>
              <a:t>Ownership &amp; Incorporation</a:t>
            </a:r>
            <a:r>
              <a:rPr lang="en-US" b="1" dirty="0" smtClean="0">
                <a:solidFill>
                  <a:schemeClr val="bg1"/>
                </a:solidFill>
              </a:rPr>
              <a:t>. </a:t>
            </a:r>
            <a:r>
              <a:rPr lang="en-US" sz="1400" b="1" dirty="0" smtClean="0">
                <a:solidFill>
                  <a:schemeClr val="bg1"/>
                </a:solidFill>
              </a:rPr>
              <a:t>Borrower should be</a:t>
            </a:r>
            <a:r>
              <a:rPr lang="el-GR" sz="1400" b="1" dirty="0" smtClean="0">
                <a:solidFill>
                  <a:schemeClr val="bg1"/>
                </a:solidFill>
              </a:rPr>
              <a:t> </a:t>
            </a:r>
            <a:r>
              <a:rPr lang="en-US" sz="1400" b="1" dirty="0" smtClean="0">
                <a:solidFill>
                  <a:schemeClr val="bg1"/>
                </a:solidFill>
              </a:rPr>
              <a:t>an EU entity (i.e. Greek based SPV) potentially supported by a corporate guarantee of a parent company residing in a EU compliant (not in Non-Compliant Jurisdictions) European or non-European location</a:t>
            </a:r>
          </a:p>
          <a:p>
            <a:pPr marL="742950" lvl="1" indent="-285750">
              <a:buFont typeface="Arial" panose="020B0604020202020204" pitchFamily="34" charset="0"/>
              <a:buChar char="•"/>
            </a:pPr>
            <a:r>
              <a:rPr lang="en-US" sz="1404" b="1" dirty="0" smtClean="0">
                <a:solidFill>
                  <a:schemeClr val="bg1"/>
                </a:solidFill>
              </a:rPr>
              <a:t>Benefitting a wide range of European stakeholders including suppliers, shipyards, constructors,</a:t>
            </a:r>
            <a:r>
              <a:rPr lang="en-US" b="1" dirty="0" smtClean="0">
                <a:solidFill>
                  <a:schemeClr val="bg1"/>
                </a:solidFill>
              </a:rPr>
              <a:t> </a:t>
            </a:r>
            <a:r>
              <a:rPr lang="en-US" sz="1404" b="1" dirty="0" smtClean="0">
                <a:solidFill>
                  <a:schemeClr val="bg1"/>
                </a:solidFill>
              </a:rPr>
              <a:t>etc.</a:t>
            </a:r>
            <a:endParaRPr lang="en-US" b="1" dirty="0" smtClean="0">
              <a:solidFill>
                <a:schemeClr val="bg1"/>
              </a:solidFill>
            </a:endParaRPr>
          </a:p>
          <a:p>
            <a:r>
              <a:rPr lang="en-US" sz="1600" b="1" dirty="0">
                <a:solidFill>
                  <a:schemeClr val="bg1"/>
                </a:solidFill>
              </a:rPr>
              <a:t>Currently, the EIB products only fit the smaller </a:t>
            </a:r>
            <a:r>
              <a:rPr lang="en-US" sz="1600" b="1" dirty="0" smtClean="0">
                <a:solidFill>
                  <a:schemeClr val="bg1"/>
                </a:solidFill>
              </a:rPr>
              <a:t>short sea </a:t>
            </a:r>
            <a:r>
              <a:rPr lang="en-US" sz="1600" b="1" dirty="0">
                <a:solidFill>
                  <a:schemeClr val="bg1"/>
                </a:solidFill>
              </a:rPr>
              <a:t>segment of the European market.</a:t>
            </a:r>
          </a:p>
          <a:p>
            <a:r>
              <a:rPr lang="en-US" sz="1596" b="1" dirty="0" smtClean="0">
                <a:solidFill>
                  <a:schemeClr val="bg1"/>
                </a:solidFill>
                <a:latin typeface="Arial,sans-serif"/>
              </a:rPr>
              <a:t>BUT</a:t>
            </a:r>
            <a:endParaRPr lang="en-US" b="1" dirty="0">
              <a:solidFill>
                <a:schemeClr val="bg1"/>
              </a:solidFill>
            </a:endParaRPr>
          </a:p>
          <a:p>
            <a:r>
              <a:rPr lang="en-US" sz="1600" b="1" dirty="0">
                <a:solidFill>
                  <a:schemeClr val="bg1"/>
                </a:solidFill>
              </a:rPr>
              <a:t>EIB is trying to identify eligible deep sea projects which could demonstrate European </a:t>
            </a:r>
            <a:r>
              <a:rPr lang="el-GR" sz="1600" b="1" dirty="0" smtClean="0">
                <a:solidFill>
                  <a:schemeClr val="bg1"/>
                </a:solidFill>
              </a:rPr>
              <a:t>ι</a:t>
            </a:r>
            <a:r>
              <a:rPr lang="en-US" sz="1600" b="1" dirty="0" err="1" smtClean="0">
                <a:solidFill>
                  <a:schemeClr val="bg1"/>
                </a:solidFill>
              </a:rPr>
              <a:t>nterest</a:t>
            </a:r>
            <a:r>
              <a:rPr lang="en-US" sz="1600" b="1" dirty="0" smtClean="0">
                <a:solidFill>
                  <a:schemeClr val="bg1"/>
                </a:solidFill>
              </a:rPr>
              <a:t> </a:t>
            </a:r>
            <a:r>
              <a:rPr lang="en-US" sz="1600" b="1" dirty="0">
                <a:solidFill>
                  <a:schemeClr val="bg1"/>
                </a:solidFill>
              </a:rPr>
              <a:t>from an operational perspective (for example by perhaps showcasing the percentage of one operator’s tonnage serving European interest, i.e. amount of tons of goods imported and exported into European </a:t>
            </a:r>
            <a:r>
              <a:rPr lang="en-US" sz="1600" b="1" dirty="0" err="1">
                <a:solidFill>
                  <a:schemeClr val="bg1"/>
                </a:solidFill>
              </a:rPr>
              <a:t>harbours</a:t>
            </a:r>
            <a:r>
              <a:rPr lang="en-US" sz="1600" b="1" dirty="0">
                <a:solidFill>
                  <a:schemeClr val="bg1"/>
                </a:solidFill>
              </a:rPr>
              <a:t> versus total tonnage)</a:t>
            </a:r>
          </a:p>
        </p:txBody>
      </p:sp>
      <p:sp>
        <p:nvSpPr>
          <p:cNvPr id="3" name="TextBox 2"/>
          <p:cNvSpPr txBox="1"/>
          <p:nvPr/>
        </p:nvSpPr>
        <p:spPr>
          <a:xfrm>
            <a:off x="9877692" y="6369498"/>
            <a:ext cx="3143250" cy="307777"/>
          </a:xfrm>
          <a:prstGeom prst="rect">
            <a:avLst/>
          </a:prstGeom>
          <a:noFill/>
        </p:spPr>
        <p:txBody>
          <a:bodyPr wrap="square" rtlCol="0">
            <a:spAutoFit/>
          </a:bodyPr>
          <a:lstStyle/>
          <a:p>
            <a:r>
              <a:rPr lang="en-US" sz="1400" i="1" dirty="0" smtClean="0">
                <a:solidFill>
                  <a:schemeClr val="bg1"/>
                </a:solidFill>
              </a:rPr>
              <a:t>Source: EIB</a:t>
            </a:r>
            <a:endParaRPr lang="el-GR" sz="1400" i="1" dirty="0">
              <a:solidFill>
                <a:schemeClr val="bg1"/>
              </a:solidFill>
            </a:endParaRPr>
          </a:p>
        </p:txBody>
      </p:sp>
    </p:spTree>
    <p:extLst>
      <p:ext uri="{BB962C8B-B14F-4D97-AF65-F5344CB8AC3E}">
        <p14:creationId xmlns:p14="http://schemas.microsoft.com/office/powerpoint/2010/main" val="2822714840"/>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458</TotalTime>
  <Words>1872</Words>
  <Application>Microsoft Office PowerPoint</Application>
  <PresentationFormat>Ευρεία οθόνη</PresentationFormat>
  <Paragraphs>172</Paragraphs>
  <Slides>22</Slides>
  <Notes>1</Notes>
  <HiddenSlides>0</HiddenSlides>
  <MMClips>0</MMClips>
  <ScaleCrop>false</ScaleCrop>
  <HeadingPairs>
    <vt:vector size="6" baseType="variant">
      <vt:variant>
        <vt:lpstr>Γραμματοσειρές που χρησιμοποιούνται</vt:lpstr>
      </vt:variant>
      <vt:variant>
        <vt:i4>8</vt:i4>
      </vt:variant>
      <vt:variant>
        <vt:lpstr>Θέμα</vt:lpstr>
      </vt:variant>
      <vt:variant>
        <vt:i4>1</vt:i4>
      </vt:variant>
      <vt:variant>
        <vt:lpstr>Τίτλοι διαφανειών</vt:lpstr>
      </vt:variant>
      <vt:variant>
        <vt:i4>22</vt:i4>
      </vt:variant>
    </vt:vector>
  </HeadingPairs>
  <TitlesOfParts>
    <vt:vector size="31" baseType="lpstr">
      <vt:lpstr>Arial</vt:lpstr>
      <vt:lpstr>Arial,sans-serif</vt:lpstr>
      <vt:lpstr>Calibri</vt:lpstr>
      <vt:lpstr>Century Gothic</vt:lpstr>
      <vt:lpstr>inherit</vt:lpstr>
      <vt:lpstr>Times New Roman</vt:lpstr>
      <vt:lpstr>Wingdings</vt:lpstr>
      <vt:lpstr>Wingdings 3</vt:lpstr>
      <vt:lpstr>Slice</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Company>KPMG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Sigouras, Apostolos</dc:creator>
  <cp:lastModifiedBy>Sofia Loukmidou</cp:lastModifiedBy>
  <cp:revision>70</cp:revision>
  <cp:lastPrinted>2018-05-18T08:55:31Z</cp:lastPrinted>
  <dcterms:created xsi:type="dcterms:W3CDTF">2018-05-15T15:40:24Z</dcterms:created>
  <dcterms:modified xsi:type="dcterms:W3CDTF">2018-05-23T14:55:26Z</dcterms:modified>
</cp:coreProperties>
</file>